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9"/>
  </p:notesMasterIdLst>
  <p:handoutMasterIdLst>
    <p:handoutMasterId r:id="rId60"/>
  </p:handoutMasterIdLst>
  <p:sldIdLst>
    <p:sldId id="381" r:id="rId2"/>
    <p:sldId id="527" r:id="rId3"/>
    <p:sldId id="338" r:id="rId4"/>
    <p:sldId id="430" r:id="rId5"/>
    <p:sldId id="528" r:id="rId6"/>
    <p:sldId id="574" r:id="rId7"/>
    <p:sldId id="575" r:id="rId8"/>
    <p:sldId id="644" r:id="rId9"/>
    <p:sldId id="576" r:id="rId10"/>
    <p:sldId id="577" r:id="rId11"/>
    <p:sldId id="578" r:id="rId12"/>
    <p:sldId id="579" r:id="rId13"/>
    <p:sldId id="580" r:id="rId14"/>
    <p:sldId id="581" r:id="rId15"/>
    <p:sldId id="582" r:id="rId16"/>
    <p:sldId id="645" r:id="rId17"/>
    <p:sldId id="584" r:id="rId18"/>
    <p:sldId id="585" r:id="rId19"/>
    <p:sldId id="586" r:id="rId20"/>
    <p:sldId id="587" r:id="rId21"/>
    <p:sldId id="431" r:id="rId22"/>
    <p:sldId id="647" r:id="rId23"/>
    <p:sldId id="525" r:id="rId24"/>
    <p:sldId id="546" r:id="rId25"/>
    <p:sldId id="548" r:id="rId26"/>
    <p:sldId id="547" r:id="rId27"/>
    <p:sldId id="551" r:id="rId28"/>
    <p:sldId id="501" r:id="rId29"/>
    <p:sldId id="504" r:id="rId30"/>
    <p:sldId id="506" r:id="rId31"/>
    <p:sldId id="634" r:id="rId32"/>
    <p:sldId id="508" r:id="rId33"/>
    <p:sldId id="509" r:id="rId34"/>
    <p:sldId id="648" r:id="rId35"/>
    <p:sldId id="635" r:id="rId36"/>
    <p:sldId id="636" r:id="rId37"/>
    <p:sldId id="638" r:id="rId38"/>
    <p:sldId id="639" r:id="rId39"/>
    <p:sldId id="640" r:id="rId40"/>
    <p:sldId id="566" r:id="rId41"/>
    <p:sldId id="567" r:id="rId42"/>
    <p:sldId id="568" r:id="rId43"/>
    <p:sldId id="573" r:id="rId44"/>
    <p:sldId id="643" r:id="rId45"/>
    <p:sldId id="641" r:id="rId46"/>
    <p:sldId id="642" r:id="rId47"/>
    <p:sldId id="649" r:id="rId48"/>
    <p:sldId id="556" r:id="rId49"/>
    <p:sldId id="557" r:id="rId50"/>
    <p:sldId id="558" r:id="rId51"/>
    <p:sldId id="559" r:id="rId52"/>
    <p:sldId id="560" r:id="rId53"/>
    <p:sldId id="561" r:id="rId54"/>
    <p:sldId id="563" r:id="rId55"/>
    <p:sldId id="562" r:id="rId56"/>
    <p:sldId id="564" r:id="rId57"/>
    <p:sldId id="646" r:id="rId58"/>
  </p:sldIdLst>
  <p:sldSz cx="9144000" cy="6858000" type="screen4x3"/>
  <p:notesSz cx="6797675" cy="9926638"/>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311">
          <p15:clr>
            <a:srgbClr val="A4A3A4"/>
          </p15:clr>
        </p15:guide>
        <p15:guide id="2" pos="54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29" autoAdjust="0"/>
    <p:restoredTop sz="90146" autoAdjust="0"/>
  </p:normalViewPr>
  <p:slideViewPr>
    <p:cSldViewPr>
      <p:cViewPr varScale="1">
        <p:scale>
          <a:sx n="66" d="100"/>
          <a:sy n="66" d="100"/>
        </p:scale>
        <p:origin x="444" y="60"/>
      </p:cViewPr>
      <p:guideLst>
        <p:guide orient="horz" pos="311"/>
        <p:guide pos="5468"/>
      </p:guideLst>
    </p:cSldViewPr>
  </p:slideViewPr>
  <p:outlineViewPr>
    <p:cViewPr>
      <p:scale>
        <a:sx n="33" d="100"/>
        <a:sy n="33" d="100"/>
      </p:scale>
      <p:origin x="0" y="221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332"/>
          </a:xfrm>
          <a:prstGeom prst="rect">
            <a:avLst/>
          </a:prstGeom>
        </p:spPr>
        <p:txBody>
          <a:bodyPr vert="horz" lIns="91467" tIns="45734" rIns="91467" bIns="45734" rtlCol="0"/>
          <a:lstStyle>
            <a:lvl1pPr algn="l">
              <a:defRPr sz="1200"/>
            </a:lvl1pPr>
          </a:lstStyle>
          <a:p>
            <a:endParaRPr lang="en-US"/>
          </a:p>
        </p:txBody>
      </p:sp>
      <p:sp>
        <p:nvSpPr>
          <p:cNvPr id="3" name="Date Placeholder 2"/>
          <p:cNvSpPr>
            <a:spLocks noGrp="1"/>
          </p:cNvSpPr>
          <p:nvPr>
            <p:ph type="dt" sz="quarter" idx="1"/>
          </p:nvPr>
        </p:nvSpPr>
        <p:spPr>
          <a:xfrm>
            <a:off x="3850442" y="1"/>
            <a:ext cx="2945660" cy="496332"/>
          </a:xfrm>
          <a:prstGeom prst="rect">
            <a:avLst/>
          </a:prstGeom>
        </p:spPr>
        <p:txBody>
          <a:bodyPr vert="horz" lIns="91467" tIns="45734" rIns="91467" bIns="45734" rtlCol="0"/>
          <a:lstStyle>
            <a:lvl1pPr algn="r">
              <a:defRPr sz="1200"/>
            </a:lvl1pPr>
          </a:lstStyle>
          <a:p>
            <a:fld id="{D4BC5AE9-8129-094A-908A-25D5AB497EA1}" type="datetimeFigureOut">
              <a:rPr lang="en-US" smtClean="0"/>
              <a:pPr/>
              <a:t>2/11/2021</a:t>
            </a:fld>
            <a:endParaRPr lang="en-US"/>
          </a:p>
        </p:txBody>
      </p:sp>
      <p:sp>
        <p:nvSpPr>
          <p:cNvPr id="4" name="Footer Placeholder 3"/>
          <p:cNvSpPr>
            <a:spLocks noGrp="1"/>
          </p:cNvSpPr>
          <p:nvPr>
            <p:ph type="ftr" sz="quarter" idx="2"/>
          </p:nvPr>
        </p:nvSpPr>
        <p:spPr>
          <a:xfrm>
            <a:off x="0" y="9428584"/>
            <a:ext cx="2945660" cy="496332"/>
          </a:xfrm>
          <a:prstGeom prst="rect">
            <a:avLst/>
          </a:prstGeom>
        </p:spPr>
        <p:txBody>
          <a:bodyPr vert="horz" lIns="91467" tIns="45734" rIns="91467" bIns="45734" rtlCol="0" anchor="b"/>
          <a:lstStyle>
            <a:lvl1pPr algn="l">
              <a:defRPr sz="1200"/>
            </a:lvl1pPr>
          </a:lstStyle>
          <a:p>
            <a:endParaRPr lang="en-US"/>
          </a:p>
        </p:txBody>
      </p:sp>
      <p:sp>
        <p:nvSpPr>
          <p:cNvPr id="5" name="Slide Number Placeholder 4"/>
          <p:cNvSpPr>
            <a:spLocks noGrp="1"/>
          </p:cNvSpPr>
          <p:nvPr>
            <p:ph type="sldNum" sz="quarter" idx="3"/>
          </p:nvPr>
        </p:nvSpPr>
        <p:spPr>
          <a:xfrm>
            <a:off x="3850442" y="9428584"/>
            <a:ext cx="2945660" cy="496332"/>
          </a:xfrm>
          <a:prstGeom prst="rect">
            <a:avLst/>
          </a:prstGeom>
        </p:spPr>
        <p:txBody>
          <a:bodyPr vert="horz" lIns="91467" tIns="45734" rIns="91467" bIns="45734" rtlCol="0" anchor="b"/>
          <a:lstStyle>
            <a:lvl1pPr algn="r">
              <a:defRPr sz="1200"/>
            </a:lvl1pPr>
          </a:lstStyle>
          <a:p>
            <a:fld id="{73FA12D4-6EE8-C54E-B269-C36F03F8DE46}" type="slidenum">
              <a:rPr lang="en-US" smtClean="0"/>
              <a:pPr/>
              <a:t>‹#›</a:t>
            </a:fld>
            <a:endParaRPr lang="en-US"/>
          </a:p>
        </p:txBody>
      </p:sp>
    </p:spTree>
    <p:extLst>
      <p:ext uri="{BB962C8B-B14F-4D97-AF65-F5344CB8AC3E}">
        <p14:creationId xmlns:p14="http://schemas.microsoft.com/office/powerpoint/2010/main" val="2811162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bwMode="auto">
          <a:xfrm>
            <a:off x="917575" y="744538"/>
            <a:ext cx="4962525" cy="3721100"/>
          </a:xfrm>
          <a:prstGeom prst="rect">
            <a:avLst/>
          </a:prstGeom>
          <a:noFill/>
          <a:ln w="9525">
            <a:solidFill>
              <a:srgbClr val="000000"/>
            </a:solidFill>
            <a:miter lim="800000"/>
            <a:headEnd/>
            <a:tailEnd/>
          </a:ln>
        </p:spPr>
      </p:sp>
      <p:sp>
        <p:nvSpPr>
          <p:cNvPr id="5122" name="Rectangle 2"/>
          <p:cNvSpPr>
            <a:spLocks noGrp="1" noChangeArrowheads="1"/>
          </p:cNvSpPr>
          <p:nvPr>
            <p:ph type="body" sz="quarter" idx="1"/>
          </p:nvPr>
        </p:nvSpPr>
        <p:spPr bwMode="auto">
          <a:xfrm>
            <a:off x="679768" y="4715154"/>
            <a:ext cx="5438140" cy="4466988"/>
          </a:xfrm>
          <a:prstGeom prst="rect">
            <a:avLst/>
          </a:prstGeom>
          <a:noFill/>
          <a:ln w="9525">
            <a:noFill/>
            <a:miter lim="800000"/>
            <a:headEnd/>
            <a:tailEnd/>
          </a:ln>
          <a:effectLst/>
        </p:spPr>
        <p:txBody>
          <a:bodyPr vert="horz" wrap="square" lIns="91467" tIns="45734" rIns="91467" bIns="4573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64740842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Cathedral In our </a:t>
            </a:r>
            <a:r>
              <a:rPr lang="en-GB" dirty="0" err="1" smtClean="0"/>
              <a:t>Our</a:t>
            </a:r>
            <a:r>
              <a:rPr lang="en-GB" dirty="0" smtClean="0"/>
              <a:t> Work</a:t>
            </a:r>
            <a:endParaRPr lang="en-US" dirty="0"/>
          </a:p>
        </p:txBody>
      </p:sp>
    </p:spTree>
    <p:extLst>
      <p:ext uri="{BB962C8B-B14F-4D97-AF65-F5344CB8AC3E}">
        <p14:creationId xmlns:p14="http://schemas.microsoft.com/office/powerpoint/2010/main" val="391217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xfrm>
            <a:off x="3850443" y="10038658"/>
            <a:ext cx="2944085" cy="525629"/>
          </a:xfrm>
          <a:prstGeom prst="rect">
            <a:avLst/>
          </a:prstGeom>
          <a:noFill/>
        </p:spPr>
        <p:txBody>
          <a:bodyPr lIns="91467" tIns="45734" rIns="91467" bIns="45734"/>
          <a:lstStyle/>
          <a:p>
            <a:fld id="{2819212C-6AD2-4AF1-AAC9-4AAB456CF682}" type="slidenum">
              <a:rPr lang="en-GB" smtClean="0">
                <a:ea typeface="MS Gothic" pitchFamily="49" charset="-128"/>
              </a:rPr>
              <a:pPr/>
              <a:t>30</a:t>
            </a:fld>
            <a:endParaRPr lang="en-GB" smtClean="0">
              <a:ea typeface="MS Gothic" pitchFamily="49" charset="-128"/>
            </a:endParaRPr>
          </a:p>
        </p:txBody>
      </p:sp>
      <p:sp>
        <p:nvSpPr>
          <p:cNvPr id="49155" name="Text Box 1"/>
          <p:cNvSpPr txBox="1">
            <a:spLocks noChangeArrowheads="1"/>
          </p:cNvSpPr>
          <p:nvPr/>
        </p:nvSpPr>
        <p:spPr bwMode="auto">
          <a:xfrm>
            <a:off x="989755" y="792753"/>
            <a:ext cx="4819740" cy="3962039"/>
          </a:xfrm>
          <a:prstGeom prst="rect">
            <a:avLst/>
          </a:prstGeom>
          <a:solidFill>
            <a:srgbClr val="FFFFFF"/>
          </a:solidFill>
          <a:ln w="9525">
            <a:solidFill>
              <a:srgbClr val="000000"/>
            </a:solidFill>
            <a:miter lim="800000"/>
            <a:headEnd/>
            <a:tailEnd/>
          </a:ln>
        </p:spPr>
        <p:txBody>
          <a:bodyPr wrap="none" lIns="91467" tIns="45734" rIns="91467" bIns="45734" anchor="ctr"/>
          <a:lstStyle/>
          <a:p>
            <a:endParaRPr lang="en-US">
              <a:latin typeface="Arial" charset="0"/>
            </a:endParaRPr>
          </a:p>
        </p:txBody>
      </p:sp>
      <p:sp>
        <p:nvSpPr>
          <p:cNvPr id="49156" name="Rectangle 2"/>
          <p:cNvSpPr>
            <a:spLocks noGrp="1" noChangeArrowheads="1"/>
          </p:cNvSpPr>
          <p:nvPr>
            <p:ph type="body"/>
          </p:nvPr>
        </p:nvSpPr>
        <p:spPr>
          <a:xfrm>
            <a:off x="679768" y="5018467"/>
            <a:ext cx="5438140" cy="4758238"/>
          </a:xfrm>
          <a:noFill/>
          <a:ln/>
        </p:spPr>
        <p:txBody>
          <a:bodyPr wrap="none" anchor="ctr"/>
          <a:lstStyle/>
          <a:p>
            <a:r>
              <a:rPr lang="en-US" dirty="0" smtClean="0">
                <a:latin typeface="Times New Roman" pitchFamily="18" charset="0"/>
              </a:rPr>
              <a:t>Theology spectrum</a:t>
            </a:r>
          </a:p>
        </p:txBody>
      </p:sp>
    </p:spTree>
    <p:extLst>
      <p:ext uri="{BB962C8B-B14F-4D97-AF65-F5344CB8AC3E}">
        <p14:creationId xmlns:p14="http://schemas.microsoft.com/office/powerpoint/2010/main" val="3581808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Belbin Handout from CLT</a:t>
            </a:r>
            <a:r>
              <a:rPr lang="en-GB" baseline="0" dirty="0" smtClean="0"/>
              <a:t> training</a:t>
            </a:r>
            <a:endParaRPr lang="en-US" dirty="0"/>
          </a:p>
        </p:txBody>
      </p:sp>
    </p:spTree>
    <p:extLst>
      <p:ext uri="{BB962C8B-B14F-4D97-AF65-F5344CB8AC3E}">
        <p14:creationId xmlns:p14="http://schemas.microsoft.com/office/powerpoint/2010/main" val="282238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GB" dirty="0" smtClean="0"/>
              <a:t>We think the Christian way is to seek to agree with one another even if it means we go and shout at the cat when the meeting is over. Or, worse, express annoyance and disagreement to other members of the church outside the meeting about decisions that we apparently supported. </a:t>
            </a:r>
            <a:endParaRPr lang="en-US" dirty="0" smtClean="0"/>
          </a:p>
          <a:p>
            <a:r>
              <a:rPr lang="en-GB" dirty="0" smtClean="0"/>
              <a:t>The following exercise offers you some ways of thinking about conflict and disagreement. </a:t>
            </a:r>
            <a:endParaRPr lang="en-US" dirty="0" smtClean="0"/>
          </a:p>
          <a:p>
            <a:endParaRPr lang="en-US" dirty="0"/>
          </a:p>
        </p:txBody>
      </p:sp>
    </p:spTree>
    <p:extLst>
      <p:ext uri="{BB962C8B-B14F-4D97-AF65-F5344CB8AC3E}">
        <p14:creationId xmlns:p14="http://schemas.microsoft.com/office/powerpoint/2010/main" val="59183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GB" dirty="0" smtClean="0"/>
              <a:t>The notes that follow give some points along the rainbow, but it’s important that each person imagines the whole spectrum of responses and makes their own decision about where to stand. </a:t>
            </a:r>
          </a:p>
          <a:p>
            <a:r>
              <a:rPr lang="en-GB" b="1" dirty="0" smtClean="0"/>
              <a:t>At one end of the rainbow</a:t>
            </a:r>
            <a:r>
              <a:rPr lang="en-GB" dirty="0" smtClean="0"/>
              <a:t>: You believe that open disagreement and even heated discussion help to reveal where people disagree and that this helps you make good decisions </a:t>
            </a:r>
          </a:p>
          <a:p>
            <a:r>
              <a:rPr lang="en-GB" b="1" dirty="0" smtClean="0"/>
              <a:t>At the other end: </a:t>
            </a:r>
            <a:r>
              <a:rPr lang="en-GB" dirty="0" smtClean="0"/>
              <a:t>You believe it is wrong to hurt people’s feelings by disagreeing with them even if that means you don’t say what you really think. </a:t>
            </a:r>
          </a:p>
          <a:p>
            <a:r>
              <a:rPr lang="en-GB" b="1" dirty="0" smtClean="0"/>
              <a:t>Around the centre: </a:t>
            </a:r>
            <a:r>
              <a:rPr lang="en-GB" dirty="0" smtClean="0"/>
              <a:t>You believe decisions are best made after discussion – so long as we don't upset anyone </a:t>
            </a:r>
          </a:p>
          <a:p>
            <a:r>
              <a:rPr lang="en-GB" dirty="0" smtClean="0"/>
              <a:t>Human Rainbow’ is a good term to use because: </a:t>
            </a:r>
          </a:p>
          <a:p>
            <a:r>
              <a:rPr lang="en-GB" dirty="0" smtClean="0"/>
              <a:t> The rainbow has a variety of colours </a:t>
            </a:r>
          </a:p>
          <a:p>
            <a:r>
              <a:rPr lang="en-GB" dirty="0" smtClean="0"/>
              <a:t> The colours fade into each other – and our views are not always clear-cut </a:t>
            </a:r>
          </a:p>
          <a:p>
            <a:endParaRPr lang="en-US" dirty="0" smtClean="0"/>
          </a:p>
          <a:p>
            <a:r>
              <a:rPr lang="en-GB" dirty="0" smtClean="0"/>
              <a:t>So the rainbow helps us see a variety of opinions. </a:t>
            </a:r>
          </a:p>
          <a:p>
            <a:r>
              <a:rPr lang="en-GB" dirty="0" smtClean="0"/>
              <a:t>This is how it works: </a:t>
            </a:r>
          </a:p>
          <a:p>
            <a:r>
              <a:rPr lang="en-GB" dirty="0" smtClean="0"/>
              <a:t> There’s no right or wrong place to stand – it’s up to you </a:t>
            </a:r>
          </a:p>
          <a:p>
            <a:r>
              <a:rPr lang="en-GB" dirty="0" smtClean="0"/>
              <a:t> It’s important to decide where you’re going to stand before the signal to move – so that you are not swayed by the group </a:t>
            </a:r>
          </a:p>
          <a:p>
            <a:r>
              <a:rPr lang="en-GB" dirty="0" smtClean="0"/>
              <a:t> Different people may decide to place themselves at similar places on the rainbow for different reasons </a:t>
            </a:r>
          </a:p>
          <a:p>
            <a:r>
              <a:rPr lang="en-GB" dirty="0" smtClean="0"/>
              <a:t>When all have had time to decide, move to your chosen positions without consulting each other. </a:t>
            </a:r>
          </a:p>
          <a:p>
            <a:r>
              <a:rPr lang="en-GB" dirty="0" smtClean="0"/>
              <a:t>When all are in position: </a:t>
            </a:r>
          </a:p>
          <a:p>
            <a:r>
              <a:rPr lang="en-GB" dirty="0" smtClean="0"/>
              <a:t> Share with the whole group what you observe about the group </a:t>
            </a:r>
          </a:p>
          <a:p>
            <a:r>
              <a:rPr lang="en-GB" dirty="0" smtClean="0"/>
              <a:t> Chat with one or two people near to you about why you chose that position; </a:t>
            </a:r>
          </a:p>
          <a:p>
            <a:endParaRPr lang="en-US" dirty="0"/>
          </a:p>
        </p:txBody>
      </p:sp>
    </p:spTree>
    <p:extLst>
      <p:ext uri="{BB962C8B-B14F-4D97-AF65-F5344CB8AC3E}">
        <p14:creationId xmlns:p14="http://schemas.microsoft.com/office/powerpoint/2010/main" val="361024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all use different types of thinking, usually without realising it. For example, we may react emotionally or objectively, or just be critical of every suggestion that’s made. Most of us have one or two thinking styles we tend to use most of the time without even thinking about it! Without our realising it, a discussion</a:t>
            </a:r>
            <a:r>
              <a:rPr lang="en-GB" baseline="0" dirty="0" smtClean="0"/>
              <a:t> in a church council</a:t>
            </a:r>
            <a:r>
              <a:rPr lang="en-GB" dirty="0" smtClean="0"/>
              <a:t> can be affected by the approach each member brings with them. So – difficult subjects don’t get tackled properly and are not resolved.</a:t>
            </a:r>
          </a:p>
          <a:p>
            <a:r>
              <a:rPr lang="en-GB" dirty="0" smtClean="0"/>
              <a:t>De Bono points out that no thinking style (or ‘Hat’) is any better or worse than any other, but a balanced team needs all ‘Hats’ so that together the members can consider all the aspects of whatever issues they are facing. This encourages collaborative working. </a:t>
            </a:r>
          </a:p>
          <a:p>
            <a:r>
              <a:rPr lang="en-GB" dirty="0" smtClean="0"/>
              <a:t>In de Bono’s method members of the team step out of their usual thinking styles and all wear the same colour ‘Hat’ at the same time, firmly directed by the person leading on that occasion. This helps the team as a whole to be more objective. </a:t>
            </a:r>
          </a:p>
          <a:p>
            <a:r>
              <a:rPr lang="en-GB" dirty="0" smtClean="0"/>
              <a:t>Look at the six hats, which of the hats do you most naturally tend to wear at a meeting?</a:t>
            </a:r>
            <a:r>
              <a:rPr lang="en-GB" baseline="0" dirty="0" smtClean="0"/>
              <a:t> </a:t>
            </a:r>
            <a:r>
              <a:rPr lang="en-GB" dirty="0" smtClean="0"/>
              <a:t>Try to be as honest as you can be. You may, of course wear more than one hat.  Then share your thinking in small groups.</a:t>
            </a:r>
            <a:endParaRPr lang="en-US" dirty="0" smtClean="0"/>
          </a:p>
          <a:p>
            <a:endParaRPr lang="en-GB" dirty="0" smtClean="0"/>
          </a:p>
          <a:p>
            <a:endParaRPr lang="en-GB" dirty="0" smtClean="0"/>
          </a:p>
          <a:p>
            <a:endParaRPr lang="en-GB" dirty="0" smtClean="0"/>
          </a:p>
          <a:p>
            <a:endParaRPr lang="en-US" dirty="0"/>
          </a:p>
        </p:txBody>
      </p:sp>
    </p:spTree>
    <p:extLst>
      <p:ext uri="{BB962C8B-B14F-4D97-AF65-F5344CB8AC3E}">
        <p14:creationId xmlns:p14="http://schemas.microsoft.com/office/powerpoint/2010/main" val="224312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Six Thinking Hats method could be used in a sequence first of all to explore the problem, and then develop a set of solutions, and finally agree on an approach. </a:t>
            </a:r>
            <a:endParaRPr lang="en-US" dirty="0"/>
          </a:p>
          <a:p>
            <a:r>
              <a:rPr lang="en-GB" b="1" dirty="0"/>
              <a:t>At a future Meeting when you are faced with a difficult issue to discuss</a:t>
            </a:r>
            <a:r>
              <a:rPr lang="en-GB" dirty="0"/>
              <a:t>, try using the process as described and see if it helps you to come to any decisions. It’s important that the group facilitator is clear and firm about which hat you are all wearing at which stage, and that every member sticks to that hat until told to change. You may well want to use large sheets of flipchart paper to note your reactions at each stage. </a:t>
            </a:r>
          </a:p>
          <a:p>
            <a:pPr defTabSz="914674">
              <a:defRPr/>
            </a:pPr>
            <a:endParaRPr lang="en-GB" dirty="0"/>
          </a:p>
          <a:p>
            <a:endParaRPr lang="en-US" dirty="0"/>
          </a:p>
        </p:txBody>
      </p:sp>
    </p:spTree>
    <p:extLst>
      <p:ext uri="{BB962C8B-B14F-4D97-AF65-F5344CB8AC3E}">
        <p14:creationId xmlns:p14="http://schemas.microsoft.com/office/powerpoint/2010/main" val="2515221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hand-out on handling meetings from</a:t>
            </a:r>
            <a:r>
              <a:rPr lang="en-GB" baseline="0" dirty="0" smtClean="0"/>
              <a:t> CLT Vision day</a:t>
            </a:r>
            <a:endParaRPr lang="en-US" dirty="0"/>
          </a:p>
        </p:txBody>
      </p:sp>
    </p:spTree>
    <p:extLst>
      <p:ext uri="{BB962C8B-B14F-4D97-AF65-F5344CB8AC3E}">
        <p14:creationId xmlns:p14="http://schemas.microsoft.com/office/powerpoint/2010/main" val="2943790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7074" name="Rectangle 7"/>
          <p:cNvSpPr txBox="1">
            <a:spLocks noGrp="1" noChangeArrowheads="1"/>
          </p:cNvSpPr>
          <p:nvPr/>
        </p:nvSpPr>
        <p:spPr bwMode="auto">
          <a:xfrm>
            <a:off x="3850443" y="10038658"/>
            <a:ext cx="2944085" cy="52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27" tIns="46814" rIns="90027" bIns="4681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9pPr>
          </a:lstStyle>
          <a:p>
            <a:pPr algn="r" eaLnBrk="1" hangingPunct="1">
              <a:lnSpc>
                <a:spcPct val="100000"/>
              </a:lnSpc>
            </a:pPr>
            <a:fld id="{6390F863-45C6-4C54-BAAC-F6A3C40454AA}" type="slidenum">
              <a:rPr lang="en-GB" sz="1200">
                <a:solidFill>
                  <a:srgbClr val="000000"/>
                </a:solidFill>
              </a:rPr>
              <a:pPr algn="r" eaLnBrk="1" hangingPunct="1">
                <a:lnSpc>
                  <a:spcPct val="100000"/>
                </a:lnSpc>
              </a:pPr>
              <a:t>44</a:t>
            </a:fld>
            <a:endParaRPr lang="en-GB" sz="1200" dirty="0">
              <a:solidFill>
                <a:srgbClr val="000000"/>
              </a:solidFill>
            </a:endParaRPr>
          </a:p>
        </p:txBody>
      </p:sp>
      <p:sp>
        <p:nvSpPr>
          <p:cNvPr id="387075" name="Text Box 1"/>
          <p:cNvSpPr txBox="1">
            <a:spLocks noChangeArrowheads="1"/>
          </p:cNvSpPr>
          <p:nvPr/>
        </p:nvSpPr>
        <p:spPr bwMode="auto">
          <a:xfrm>
            <a:off x="989755" y="792753"/>
            <a:ext cx="4819740" cy="3962039"/>
          </a:xfrm>
          <a:prstGeom prst="rect">
            <a:avLst/>
          </a:prstGeom>
          <a:solidFill>
            <a:srgbClr val="FFFFFF"/>
          </a:solidFill>
          <a:ln w="9525">
            <a:solidFill>
              <a:srgbClr val="000000"/>
            </a:solidFill>
            <a:miter lim="800000"/>
            <a:headEnd/>
            <a:tailEnd/>
          </a:ln>
        </p:spPr>
        <p:txBody>
          <a:bodyPr wrap="none" lIns="91467" tIns="45734" rIns="91467" bIns="45734" anchor="ctr"/>
          <a:lstStyle>
            <a:lvl1pPr eaLnBrk="0" hangingPunct="0">
              <a:defRPr>
                <a:solidFill>
                  <a:schemeClr val="bg1"/>
                </a:solidFill>
                <a:latin typeface="Arial" charset="0"/>
                <a:ea typeface="MS Gothic" pitchFamily="49" charset="-128"/>
              </a:defRPr>
            </a:lvl1pPr>
            <a:lvl2pPr marL="742950" indent="-285750" eaLnBrk="0" hangingPunct="0">
              <a:defRPr>
                <a:solidFill>
                  <a:schemeClr val="bg1"/>
                </a:solidFill>
                <a:latin typeface="Arial" charset="0"/>
                <a:ea typeface="MS Gothic" pitchFamily="49" charset="-128"/>
              </a:defRPr>
            </a:lvl2pPr>
            <a:lvl3pPr marL="1143000" indent="-228600" eaLnBrk="0" hangingPunct="0">
              <a:defRPr>
                <a:solidFill>
                  <a:schemeClr val="bg1"/>
                </a:solidFill>
                <a:latin typeface="Arial" charset="0"/>
                <a:ea typeface="MS Gothic" pitchFamily="49" charset="-128"/>
              </a:defRPr>
            </a:lvl3pPr>
            <a:lvl4pPr marL="1600200" indent="-228600" eaLnBrk="0" hangingPunct="0">
              <a:defRPr>
                <a:solidFill>
                  <a:schemeClr val="bg1"/>
                </a:solidFill>
                <a:latin typeface="Arial" charset="0"/>
                <a:ea typeface="MS Gothic" pitchFamily="49" charset="-128"/>
              </a:defRPr>
            </a:lvl4pPr>
            <a:lvl5pPr marL="2057400" indent="-228600" eaLnBrk="0" hangingPunct="0">
              <a:defRPr>
                <a:solidFill>
                  <a:schemeClr val="bg1"/>
                </a:solidFill>
                <a:latin typeface="Arial" charset="0"/>
                <a:ea typeface="MS Gothic"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ea typeface="MS Gothic"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ea typeface="MS Gothic"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ea typeface="MS Gothic"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ea typeface="MS Gothic" pitchFamily="49" charset="-128"/>
              </a:defRPr>
            </a:lvl9pPr>
          </a:lstStyle>
          <a:p>
            <a:pPr eaLnBrk="1" hangingPunct="1"/>
            <a:endParaRPr lang="en-US" dirty="0"/>
          </a:p>
        </p:txBody>
      </p:sp>
      <p:sp>
        <p:nvSpPr>
          <p:cNvPr id="387076" name="Text Box 2"/>
          <p:cNvSpPr>
            <a:spLocks noGrp="1" noChangeArrowheads="1"/>
          </p:cNvSpPr>
          <p:nvPr>
            <p:ph type="body"/>
          </p:nvPr>
        </p:nvSpPr>
        <p:spPr>
          <a:xfrm>
            <a:off x="679768" y="5018467"/>
            <a:ext cx="5438140" cy="47565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914674" algn="l"/>
                <a:tab pos="1829349" algn="l"/>
                <a:tab pos="2744023" algn="l"/>
                <a:tab pos="3658697" algn="l"/>
                <a:tab pos="4573372" algn="l"/>
                <a:tab pos="5488046" algn="l"/>
                <a:tab pos="6402720" algn="l"/>
                <a:tab pos="7317395" algn="l"/>
                <a:tab pos="8232069" algn="l"/>
                <a:tab pos="9146743" algn="l"/>
                <a:tab pos="10061418" algn="l"/>
              </a:tabLst>
            </a:pPr>
            <a:endParaRPr lang="en-US" dirty="0" smtClean="0">
              <a:latin typeface="Arial" charset="0"/>
              <a:ea typeface="MS Gothic" pitchFamily="49" charset="-128"/>
            </a:endParaRPr>
          </a:p>
        </p:txBody>
      </p:sp>
    </p:spTree>
    <p:extLst>
      <p:ext uri="{BB962C8B-B14F-4D97-AF65-F5344CB8AC3E}">
        <p14:creationId xmlns:p14="http://schemas.microsoft.com/office/powerpoint/2010/main" val="2923985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xfrm>
            <a:off x="3850443" y="10038658"/>
            <a:ext cx="2944085" cy="5256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67" tIns="45734" rIns="91467" bIns="45734"/>
          <a:lstStyle>
            <a:lvl1pPr>
              <a:spcBef>
                <a:spcPct val="30000"/>
              </a:spcBef>
              <a:buClr>
                <a:srgbClr val="000000"/>
              </a:buClr>
              <a:buSzPct val="100000"/>
              <a:buFont typeface="Times New Roman" panose="02020603050405020304" pitchFamily="18" charset="0"/>
              <a:tabLst>
                <a:tab pos="0" algn="l"/>
                <a:tab pos="914674" algn="l"/>
                <a:tab pos="1829349" algn="l"/>
                <a:tab pos="2744023" algn="l"/>
                <a:tab pos="3658697" algn="l"/>
                <a:tab pos="4573372" algn="l"/>
                <a:tab pos="5488046" algn="l"/>
                <a:tab pos="6402720" algn="l"/>
                <a:tab pos="7317395" algn="l"/>
                <a:tab pos="8232069" algn="l"/>
                <a:tab pos="9146743" algn="l"/>
                <a:tab pos="10061418" algn="l"/>
              </a:tabLst>
              <a:defRPr sz="1200">
                <a:solidFill>
                  <a:srgbClr val="000000"/>
                </a:solidFill>
                <a:latin typeface="Times New Roman" panose="02020603050405020304" pitchFamily="18" charset="0"/>
              </a:defRPr>
            </a:lvl1pPr>
            <a:lvl2pPr marL="743173" indent="-285836">
              <a:spcBef>
                <a:spcPct val="30000"/>
              </a:spcBef>
              <a:buClr>
                <a:srgbClr val="000000"/>
              </a:buClr>
              <a:buSzPct val="100000"/>
              <a:buFont typeface="Times New Roman" panose="02020603050405020304" pitchFamily="18" charset="0"/>
              <a:tabLst>
                <a:tab pos="0" algn="l"/>
                <a:tab pos="914674" algn="l"/>
                <a:tab pos="1829349" algn="l"/>
                <a:tab pos="2744023" algn="l"/>
                <a:tab pos="3658697" algn="l"/>
                <a:tab pos="4573372" algn="l"/>
                <a:tab pos="5488046" algn="l"/>
                <a:tab pos="6402720" algn="l"/>
                <a:tab pos="7317395" algn="l"/>
                <a:tab pos="8232069" algn="l"/>
                <a:tab pos="9146743" algn="l"/>
                <a:tab pos="10061418" algn="l"/>
              </a:tabLst>
              <a:defRPr sz="1200">
                <a:solidFill>
                  <a:srgbClr val="000000"/>
                </a:solidFill>
                <a:latin typeface="Times New Roman" panose="02020603050405020304" pitchFamily="18" charset="0"/>
              </a:defRPr>
            </a:lvl2pPr>
            <a:lvl3pPr marL="1143343" indent="-228669">
              <a:spcBef>
                <a:spcPct val="30000"/>
              </a:spcBef>
              <a:buClr>
                <a:srgbClr val="000000"/>
              </a:buClr>
              <a:buSzPct val="100000"/>
              <a:buFont typeface="Times New Roman" panose="02020603050405020304" pitchFamily="18" charset="0"/>
              <a:tabLst>
                <a:tab pos="0" algn="l"/>
                <a:tab pos="914674" algn="l"/>
                <a:tab pos="1829349" algn="l"/>
                <a:tab pos="2744023" algn="l"/>
                <a:tab pos="3658697" algn="l"/>
                <a:tab pos="4573372" algn="l"/>
                <a:tab pos="5488046" algn="l"/>
                <a:tab pos="6402720" algn="l"/>
                <a:tab pos="7317395" algn="l"/>
                <a:tab pos="8232069" algn="l"/>
                <a:tab pos="9146743" algn="l"/>
                <a:tab pos="10061418" algn="l"/>
              </a:tabLst>
              <a:defRPr sz="1200">
                <a:solidFill>
                  <a:srgbClr val="000000"/>
                </a:solidFill>
                <a:latin typeface="Times New Roman" panose="02020603050405020304" pitchFamily="18" charset="0"/>
              </a:defRPr>
            </a:lvl3pPr>
            <a:lvl4pPr marL="1600680" indent="-228669">
              <a:spcBef>
                <a:spcPct val="30000"/>
              </a:spcBef>
              <a:buClr>
                <a:srgbClr val="000000"/>
              </a:buClr>
              <a:buSzPct val="100000"/>
              <a:buFont typeface="Times New Roman" panose="02020603050405020304" pitchFamily="18" charset="0"/>
              <a:tabLst>
                <a:tab pos="0" algn="l"/>
                <a:tab pos="914674" algn="l"/>
                <a:tab pos="1829349" algn="l"/>
                <a:tab pos="2744023" algn="l"/>
                <a:tab pos="3658697" algn="l"/>
                <a:tab pos="4573372" algn="l"/>
                <a:tab pos="5488046" algn="l"/>
                <a:tab pos="6402720" algn="l"/>
                <a:tab pos="7317395" algn="l"/>
                <a:tab pos="8232069" algn="l"/>
                <a:tab pos="9146743" algn="l"/>
                <a:tab pos="10061418" algn="l"/>
              </a:tabLst>
              <a:defRPr sz="1200">
                <a:solidFill>
                  <a:srgbClr val="000000"/>
                </a:solidFill>
                <a:latin typeface="Times New Roman" panose="02020603050405020304" pitchFamily="18" charset="0"/>
              </a:defRPr>
            </a:lvl4pPr>
            <a:lvl5pPr marL="2058017" indent="-228669">
              <a:spcBef>
                <a:spcPct val="30000"/>
              </a:spcBef>
              <a:buClr>
                <a:srgbClr val="000000"/>
              </a:buClr>
              <a:buSzPct val="100000"/>
              <a:buFont typeface="Times New Roman" panose="02020603050405020304" pitchFamily="18" charset="0"/>
              <a:tabLst>
                <a:tab pos="0" algn="l"/>
                <a:tab pos="914674" algn="l"/>
                <a:tab pos="1829349" algn="l"/>
                <a:tab pos="2744023" algn="l"/>
                <a:tab pos="3658697" algn="l"/>
                <a:tab pos="4573372" algn="l"/>
                <a:tab pos="5488046" algn="l"/>
                <a:tab pos="6402720" algn="l"/>
                <a:tab pos="7317395" algn="l"/>
                <a:tab pos="8232069" algn="l"/>
                <a:tab pos="9146743" algn="l"/>
                <a:tab pos="10061418" algn="l"/>
              </a:tabLst>
              <a:defRPr sz="1200">
                <a:solidFill>
                  <a:srgbClr val="000000"/>
                </a:solidFill>
                <a:latin typeface="Times New Roman" panose="02020603050405020304" pitchFamily="18" charset="0"/>
              </a:defRPr>
            </a:lvl5pPr>
            <a:lvl6pPr marL="2515354" indent="-228669" defTabSz="449398" eaLnBrk="0" fontAlgn="base" hangingPunct="0">
              <a:spcBef>
                <a:spcPct val="30000"/>
              </a:spcBef>
              <a:spcAft>
                <a:spcPct val="0"/>
              </a:spcAft>
              <a:buClr>
                <a:srgbClr val="000000"/>
              </a:buClr>
              <a:buSzPct val="100000"/>
              <a:buFont typeface="Times New Roman" panose="02020603050405020304" pitchFamily="18" charset="0"/>
              <a:tabLst>
                <a:tab pos="0" algn="l"/>
                <a:tab pos="914674" algn="l"/>
                <a:tab pos="1829349" algn="l"/>
                <a:tab pos="2744023" algn="l"/>
                <a:tab pos="3658697" algn="l"/>
                <a:tab pos="4573372" algn="l"/>
                <a:tab pos="5488046" algn="l"/>
                <a:tab pos="6402720" algn="l"/>
                <a:tab pos="7317395" algn="l"/>
                <a:tab pos="8232069" algn="l"/>
                <a:tab pos="9146743" algn="l"/>
                <a:tab pos="10061418" algn="l"/>
              </a:tabLst>
              <a:defRPr sz="1200">
                <a:solidFill>
                  <a:srgbClr val="000000"/>
                </a:solidFill>
                <a:latin typeface="Times New Roman" panose="02020603050405020304" pitchFamily="18" charset="0"/>
              </a:defRPr>
            </a:lvl6pPr>
            <a:lvl7pPr marL="2972692" indent="-228669" defTabSz="449398" eaLnBrk="0" fontAlgn="base" hangingPunct="0">
              <a:spcBef>
                <a:spcPct val="30000"/>
              </a:spcBef>
              <a:spcAft>
                <a:spcPct val="0"/>
              </a:spcAft>
              <a:buClr>
                <a:srgbClr val="000000"/>
              </a:buClr>
              <a:buSzPct val="100000"/>
              <a:buFont typeface="Times New Roman" panose="02020603050405020304" pitchFamily="18" charset="0"/>
              <a:tabLst>
                <a:tab pos="0" algn="l"/>
                <a:tab pos="914674" algn="l"/>
                <a:tab pos="1829349" algn="l"/>
                <a:tab pos="2744023" algn="l"/>
                <a:tab pos="3658697" algn="l"/>
                <a:tab pos="4573372" algn="l"/>
                <a:tab pos="5488046" algn="l"/>
                <a:tab pos="6402720" algn="l"/>
                <a:tab pos="7317395" algn="l"/>
                <a:tab pos="8232069" algn="l"/>
                <a:tab pos="9146743" algn="l"/>
                <a:tab pos="10061418" algn="l"/>
              </a:tabLst>
              <a:defRPr sz="1200">
                <a:solidFill>
                  <a:srgbClr val="000000"/>
                </a:solidFill>
                <a:latin typeface="Times New Roman" panose="02020603050405020304" pitchFamily="18" charset="0"/>
              </a:defRPr>
            </a:lvl7pPr>
            <a:lvl8pPr marL="3430029" indent="-228669" defTabSz="449398" eaLnBrk="0" fontAlgn="base" hangingPunct="0">
              <a:spcBef>
                <a:spcPct val="30000"/>
              </a:spcBef>
              <a:spcAft>
                <a:spcPct val="0"/>
              </a:spcAft>
              <a:buClr>
                <a:srgbClr val="000000"/>
              </a:buClr>
              <a:buSzPct val="100000"/>
              <a:buFont typeface="Times New Roman" panose="02020603050405020304" pitchFamily="18" charset="0"/>
              <a:tabLst>
                <a:tab pos="0" algn="l"/>
                <a:tab pos="914674" algn="l"/>
                <a:tab pos="1829349" algn="l"/>
                <a:tab pos="2744023" algn="l"/>
                <a:tab pos="3658697" algn="l"/>
                <a:tab pos="4573372" algn="l"/>
                <a:tab pos="5488046" algn="l"/>
                <a:tab pos="6402720" algn="l"/>
                <a:tab pos="7317395" algn="l"/>
                <a:tab pos="8232069" algn="l"/>
                <a:tab pos="9146743" algn="l"/>
                <a:tab pos="10061418" algn="l"/>
              </a:tabLst>
              <a:defRPr sz="1200">
                <a:solidFill>
                  <a:srgbClr val="000000"/>
                </a:solidFill>
                <a:latin typeface="Times New Roman" panose="02020603050405020304" pitchFamily="18" charset="0"/>
              </a:defRPr>
            </a:lvl8pPr>
            <a:lvl9pPr marL="3887366" indent="-228669" defTabSz="449398" eaLnBrk="0" fontAlgn="base" hangingPunct="0">
              <a:spcBef>
                <a:spcPct val="30000"/>
              </a:spcBef>
              <a:spcAft>
                <a:spcPct val="0"/>
              </a:spcAft>
              <a:buClr>
                <a:srgbClr val="000000"/>
              </a:buClr>
              <a:buSzPct val="100000"/>
              <a:buFont typeface="Times New Roman" panose="02020603050405020304" pitchFamily="18" charset="0"/>
              <a:tabLst>
                <a:tab pos="0" algn="l"/>
                <a:tab pos="914674" algn="l"/>
                <a:tab pos="1829349" algn="l"/>
                <a:tab pos="2744023" algn="l"/>
                <a:tab pos="3658697" algn="l"/>
                <a:tab pos="4573372" algn="l"/>
                <a:tab pos="5488046" algn="l"/>
                <a:tab pos="6402720" algn="l"/>
                <a:tab pos="7317395" algn="l"/>
                <a:tab pos="8232069" algn="l"/>
                <a:tab pos="9146743" algn="l"/>
                <a:tab pos="10061418"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F3B25D1C-D461-460B-B6DF-6D4DD4315266}" type="slidenum">
              <a:rPr lang="en-GB" altLang="en-US">
                <a:latin typeface="Arial" panose="020B0604020202020204" pitchFamily="34" charset="0"/>
              </a:rPr>
              <a:pPr>
                <a:spcBef>
                  <a:spcPct val="0"/>
                </a:spcBef>
                <a:buFont typeface="Arial" panose="020B0604020202020204" pitchFamily="34" charset="0"/>
                <a:buNone/>
              </a:pPr>
              <a:t>46</a:t>
            </a:fld>
            <a:endParaRPr lang="en-GB" altLang="en-US">
              <a:latin typeface="Arial" panose="020B0604020202020204" pitchFamily="34" charset="0"/>
            </a:endParaRPr>
          </a:p>
        </p:txBody>
      </p:sp>
      <p:sp>
        <p:nvSpPr>
          <p:cNvPr id="12291" name="Text Box 1"/>
          <p:cNvSpPr txBox="1">
            <a:spLocks noChangeArrowheads="1"/>
          </p:cNvSpPr>
          <p:nvPr/>
        </p:nvSpPr>
        <p:spPr bwMode="auto">
          <a:xfrm>
            <a:off x="989755" y="792753"/>
            <a:ext cx="4819740" cy="3962039"/>
          </a:xfrm>
          <a:prstGeom prst="rect">
            <a:avLst/>
          </a:prstGeom>
          <a:solidFill>
            <a:srgbClr val="FFFFFF"/>
          </a:solidFill>
          <a:ln w="9525">
            <a:solidFill>
              <a:srgbClr val="000000"/>
            </a:solidFill>
            <a:miter lim="800000"/>
            <a:headEnd/>
            <a:tailEnd/>
          </a:ln>
        </p:spPr>
        <p:txBody>
          <a:bodyPr wrap="none" lIns="91467" tIns="45734" rIns="91467" bIns="45734"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3000"/>
              </a:lnSpc>
              <a:spcBef>
                <a:spcPct val="0"/>
              </a:spcBef>
              <a:buFont typeface="Arial" panose="020B0604020202020204" pitchFamily="34" charset="0"/>
              <a:buNone/>
            </a:pPr>
            <a:endParaRPr lang="en-US" altLang="en-US" sz="1800">
              <a:solidFill>
                <a:schemeClr val="bg1"/>
              </a:solidFill>
              <a:latin typeface="Arial" panose="020B0604020202020204" pitchFamily="34" charset="0"/>
            </a:endParaRPr>
          </a:p>
        </p:txBody>
      </p:sp>
      <p:sp>
        <p:nvSpPr>
          <p:cNvPr id="12292" name="Rectangle 2"/>
          <p:cNvSpPr>
            <a:spLocks noGrp="1" noChangeArrowheads="1"/>
          </p:cNvSpPr>
          <p:nvPr>
            <p:ph type="body"/>
          </p:nvPr>
        </p:nvSpPr>
        <p:spPr>
          <a:xfrm>
            <a:off x="679768" y="5018467"/>
            <a:ext cx="5438140" cy="4758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49250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7"/>
          <p:cNvSpPr txBox="1">
            <a:spLocks noGrp="1" noChangeArrowheads="1"/>
          </p:cNvSpPr>
          <p:nvPr/>
        </p:nvSpPr>
        <p:spPr bwMode="auto">
          <a:xfrm>
            <a:off x="3850443" y="10038658"/>
            <a:ext cx="2944085" cy="525629"/>
          </a:xfrm>
          <a:prstGeom prst="rect">
            <a:avLst/>
          </a:prstGeom>
          <a:noFill/>
          <a:ln w="9525">
            <a:noFill/>
            <a:round/>
            <a:headEnd/>
            <a:tailEnd/>
          </a:ln>
        </p:spPr>
        <p:txBody>
          <a:bodyPr lIns="90027" tIns="46814" rIns="90027" bIns="46814" anchor="b"/>
          <a:lstStyle/>
          <a:p>
            <a:pPr algn="r">
              <a:tabLst>
                <a:tab pos="0" algn="l"/>
                <a:tab pos="914674" algn="l"/>
                <a:tab pos="1829349" algn="l"/>
                <a:tab pos="2744023" algn="l"/>
                <a:tab pos="3658697" algn="l"/>
                <a:tab pos="4573372" algn="l"/>
                <a:tab pos="5488046" algn="l"/>
                <a:tab pos="6402720" algn="l"/>
                <a:tab pos="7317395" algn="l"/>
                <a:tab pos="8232069" algn="l"/>
                <a:tab pos="9146743" algn="l"/>
                <a:tab pos="10061418" algn="l"/>
              </a:tabLst>
            </a:pPr>
            <a:fld id="{671A2F2A-D715-4059-A301-0AA47AB62CE7}" type="slidenum">
              <a:rPr lang="en-GB" sz="1200"/>
              <a:pPr algn="r">
                <a:tabLst>
                  <a:tab pos="0" algn="l"/>
                  <a:tab pos="914674" algn="l"/>
                  <a:tab pos="1829349" algn="l"/>
                  <a:tab pos="2744023" algn="l"/>
                  <a:tab pos="3658697" algn="l"/>
                  <a:tab pos="4573372" algn="l"/>
                  <a:tab pos="5488046" algn="l"/>
                  <a:tab pos="6402720" algn="l"/>
                  <a:tab pos="7317395" algn="l"/>
                  <a:tab pos="8232069" algn="l"/>
                  <a:tab pos="9146743" algn="l"/>
                  <a:tab pos="10061418" algn="l"/>
                </a:tabLst>
              </a:pPr>
              <a:t>55</a:t>
            </a:fld>
            <a:endParaRPr lang="en-GB" sz="1200"/>
          </a:p>
        </p:txBody>
      </p:sp>
      <p:sp>
        <p:nvSpPr>
          <p:cNvPr id="365571" name="Text Box 1"/>
          <p:cNvSpPr txBox="1">
            <a:spLocks noChangeArrowheads="1"/>
          </p:cNvSpPr>
          <p:nvPr/>
        </p:nvSpPr>
        <p:spPr bwMode="auto">
          <a:xfrm>
            <a:off x="989755" y="792753"/>
            <a:ext cx="4819740" cy="3962039"/>
          </a:xfrm>
          <a:prstGeom prst="rect">
            <a:avLst/>
          </a:prstGeom>
          <a:solidFill>
            <a:srgbClr val="FFFFFF"/>
          </a:solidFill>
          <a:ln w="9525">
            <a:solidFill>
              <a:srgbClr val="000000"/>
            </a:solidFill>
            <a:miter lim="800000"/>
            <a:headEnd/>
            <a:tailEnd/>
          </a:ln>
        </p:spPr>
        <p:txBody>
          <a:bodyPr wrap="none" lIns="91467" tIns="45734" rIns="91467" bIns="45734" anchor="ctr"/>
          <a:lstStyle/>
          <a:p>
            <a:endParaRPr lang="en-US">
              <a:latin typeface="Arial" charset="0"/>
            </a:endParaRPr>
          </a:p>
        </p:txBody>
      </p:sp>
      <p:sp>
        <p:nvSpPr>
          <p:cNvPr id="365572" name="Text Box 2"/>
          <p:cNvSpPr>
            <a:spLocks noGrp="1" noChangeArrowheads="1"/>
          </p:cNvSpPr>
          <p:nvPr>
            <p:ph type="body"/>
          </p:nvPr>
        </p:nvSpPr>
        <p:spPr>
          <a:xfrm>
            <a:off x="679768" y="5018467"/>
            <a:ext cx="5438140" cy="4756514"/>
          </a:xfrm>
          <a:noFill/>
          <a:ln/>
        </p:spPr>
        <p:txBody>
          <a:bodyPr/>
          <a:lstStyle/>
          <a:p>
            <a:pPr>
              <a:spcBef>
                <a:spcPts val="450"/>
              </a:spcBef>
              <a:tabLst>
                <a:tab pos="0" algn="l"/>
                <a:tab pos="914674" algn="l"/>
                <a:tab pos="1829349" algn="l"/>
                <a:tab pos="2744023" algn="l"/>
                <a:tab pos="3658697" algn="l"/>
                <a:tab pos="4573372" algn="l"/>
                <a:tab pos="5488046" algn="l"/>
                <a:tab pos="6402720" algn="l"/>
                <a:tab pos="7317395" algn="l"/>
                <a:tab pos="8232069" algn="l"/>
                <a:tab pos="9146743" algn="l"/>
                <a:tab pos="10061418" algn="l"/>
              </a:tabLst>
            </a:pPr>
            <a:endParaRPr lang="en-US" smtClean="0">
              <a:latin typeface="Arial" charset="0"/>
              <a:ea typeface="MS Gothic" pitchFamily="49" charset="-128"/>
            </a:endParaRPr>
          </a:p>
        </p:txBody>
      </p:sp>
    </p:spTree>
    <p:extLst>
      <p:ext uri="{BB962C8B-B14F-4D97-AF65-F5344CB8AC3E}">
        <p14:creationId xmlns:p14="http://schemas.microsoft.com/office/powerpoint/2010/main" val="370980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8267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6732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r>
              <a:rPr lang="en-GB" dirty="0" smtClean="0">
                <a:latin typeface="Times New Roman" pitchFamily="18" charset="0"/>
              </a:rPr>
              <a:t>Which</a:t>
            </a:r>
            <a:r>
              <a:rPr lang="en-GB" baseline="0" dirty="0" smtClean="0">
                <a:latin typeface="Times New Roman" pitchFamily="18" charset="0"/>
              </a:rPr>
              <a:t> of these best describe the way you lead?</a:t>
            </a:r>
          </a:p>
          <a:p>
            <a:pPr eaLnBrk="1" hangingPunct="1"/>
            <a:r>
              <a:rPr lang="en-GB" baseline="0" dirty="0" smtClean="0">
                <a:latin typeface="Times New Roman" pitchFamily="18" charset="0"/>
              </a:rPr>
              <a:t>Where is there room for development?</a:t>
            </a:r>
          </a:p>
          <a:p>
            <a:pPr eaLnBrk="1" hangingPunct="1"/>
            <a:endParaRPr lang="en-GB" baseline="0" dirty="0" smtClean="0">
              <a:latin typeface="Times New Roman" pitchFamily="18" charset="0"/>
            </a:endParaRPr>
          </a:p>
        </p:txBody>
      </p:sp>
      <p:sp>
        <p:nvSpPr>
          <p:cNvPr id="34820" name="Slide Number Placeholder 3"/>
          <p:cNvSpPr>
            <a:spLocks noGrp="1"/>
          </p:cNvSpPr>
          <p:nvPr>
            <p:ph type="sldNum" sz="quarter"/>
          </p:nvPr>
        </p:nvSpPr>
        <p:spPr>
          <a:xfrm>
            <a:off x="3850443" y="10038658"/>
            <a:ext cx="2944085" cy="525629"/>
          </a:xfrm>
          <a:prstGeom prst="rect">
            <a:avLst/>
          </a:prstGeom>
          <a:noFill/>
        </p:spPr>
        <p:txBody>
          <a:bodyPr lIns="91467" tIns="45734" rIns="91467" bIns="45734"/>
          <a:lstStyle/>
          <a:p>
            <a:fld id="{61343838-0D08-43ED-AC9D-7C51067C6947}" type="slidenum">
              <a:rPr lang="en-GB" smtClean="0">
                <a:ea typeface="MS Gothic" pitchFamily="49" charset="-128"/>
              </a:rPr>
              <a:pPr/>
              <a:t>21</a:t>
            </a:fld>
            <a:endParaRPr lang="en-GB" smtClean="0">
              <a:ea typeface="MS Gothic" pitchFamily="49" charset="-128"/>
            </a:endParaRPr>
          </a:p>
        </p:txBody>
      </p:sp>
    </p:spTree>
    <p:extLst>
      <p:ext uri="{BB962C8B-B14F-4D97-AF65-F5344CB8AC3E}">
        <p14:creationId xmlns:p14="http://schemas.microsoft.com/office/powerpoint/2010/main" val="771237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Trusting one another is part and parcel of our calling to follow Christ. However, we don’t always find it easy. Trust within a group is about being willing to be open and vulnerable to one another, to believe that every team member has the other members’ best interests at heart and is equally committed to the task of the group. With that sort of trust among members, getting on with the job in hand is easier because the normal blockages have been removed. </a:t>
            </a:r>
          </a:p>
          <a:p>
            <a:r>
              <a:rPr lang="en-GB" dirty="0"/>
              <a:t>So developing trust within the group is a foundation stone to functional and effective team working. </a:t>
            </a:r>
          </a:p>
        </p:txBody>
      </p:sp>
    </p:spTree>
    <p:extLst>
      <p:ext uri="{BB962C8B-B14F-4D97-AF65-F5344CB8AC3E}">
        <p14:creationId xmlns:p14="http://schemas.microsoft.com/office/powerpoint/2010/main" val="364253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first exercise offers a simple way into discovering a little more about the team members and possibly finding some ‘shared history’. </a:t>
            </a:r>
            <a:endParaRPr lang="en-US" dirty="0"/>
          </a:p>
        </p:txBody>
      </p:sp>
    </p:spTree>
    <p:extLst>
      <p:ext uri="{BB962C8B-B14F-4D97-AF65-F5344CB8AC3E}">
        <p14:creationId xmlns:p14="http://schemas.microsoft.com/office/powerpoint/2010/main" val="1280861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Collect the post it notes onto two sheets of flip chart paper, one headed </a:t>
            </a:r>
            <a:r>
              <a:rPr lang="en-GB" b="1" dirty="0" smtClean="0"/>
              <a:t>‘What causes us to trust?’ </a:t>
            </a:r>
            <a:r>
              <a:rPr lang="en-GB" dirty="0" smtClean="0"/>
              <a:t>and the other headed ‘</a:t>
            </a:r>
            <a:r>
              <a:rPr lang="en-GB" b="1" dirty="0" smtClean="0"/>
              <a:t>What causes us not to trust?’ </a:t>
            </a:r>
            <a:endParaRPr lang="en-GB" dirty="0" smtClean="0"/>
          </a:p>
          <a:p>
            <a:pPr defTabSz="914674">
              <a:defRPr/>
            </a:pPr>
            <a:r>
              <a:rPr lang="en-GB" dirty="0" smtClean="0"/>
              <a:t>Spend a few minutes reading what everyone has written and then brainstorm onto a flip chart words which you think would engender trust in the team. </a:t>
            </a:r>
          </a:p>
          <a:p>
            <a:pPr defTabSz="914674">
              <a:defRPr/>
            </a:pPr>
            <a:r>
              <a:rPr lang="en-GB" dirty="0" smtClean="0"/>
              <a:t>Finally spend a couple of minutes reflecting in silence on the question: </a:t>
            </a:r>
            <a:r>
              <a:rPr lang="en-GB" i="1" dirty="0" smtClean="0"/>
              <a:t>‘How do I help to create that trusting relationship in the team?’ </a:t>
            </a:r>
            <a:endParaRPr lang="en-GB" dirty="0" smtClean="0"/>
          </a:p>
          <a:p>
            <a:pPr defTabSz="914674">
              <a:defRPr/>
            </a:pPr>
            <a:endParaRPr lang="en-GB" dirty="0" smtClean="0"/>
          </a:p>
          <a:p>
            <a:endParaRPr lang="en-US" dirty="0"/>
          </a:p>
        </p:txBody>
      </p:sp>
    </p:spTree>
    <p:extLst>
      <p:ext uri="{BB962C8B-B14F-4D97-AF65-F5344CB8AC3E}">
        <p14:creationId xmlns:p14="http://schemas.microsoft.com/office/powerpoint/2010/main" val="278535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50443" y="10038658"/>
            <a:ext cx="2944085" cy="525629"/>
          </a:xfrm>
          <a:prstGeom prst="rect">
            <a:avLst/>
          </a:prstGeom>
          <a:noFill/>
          <a:ln w="9525">
            <a:noFill/>
            <a:round/>
            <a:headEnd/>
            <a:tailEnd/>
          </a:ln>
        </p:spPr>
        <p:txBody>
          <a:bodyPr lIns="90027" tIns="46814" rIns="90027" bIns="46814" anchor="b"/>
          <a:lstStyle/>
          <a:p>
            <a:pPr algn="r">
              <a:tabLst>
                <a:tab pos="0" algn="l"/>
                <a:tab pos="914674" algn="l"/>
                <a:tab pos="1829349" algn="l"/>
                <a:tab pos="2744023" algn="l"/>
                <a:tab pos="3658697" algn="l"/>
                <a:tab pos="4573372" algn="l"/>
                <a:tab pos="5488046" algn="l"/>
                <a:tab pos="6402720" algn="l"/>
                <a:tab pos="7317395" algn="l"/>
                <a:tab pos="8232069" algn="l"/>
                <a:tab pos="9146743" algn="l"/>
                <a:tab pos="10061418" algn="l"/>
              </a:tabLst>
            </a:pPr>
            <a:fld id="{97DB7525-03AE-4B10-9A08-F4CE96E7AC12}" type="slidenum">
              <a:rPr lang="en-GB" sz="1200"/>
              <a:pPr algn="r">
                <a:tabLst>
                  <a:tab pos="0" algn="l"/>
                  <a:tab pos="914674" algn="l"/>
                  <a:tab pos="1829349" algn="l"/>
                  <a:tab pos="2744023" algn="l"/>
                  <a:tab pos="3658697" algn="l"/>
                  <a:tab pos="4573372" algn="l"/>
                  <a:tab pos="5488046" algn="l"/>
                  <a:tab pos="6402720" algn="l"/>
                  <a:tab pos="7317395" algn="l"/>
                  <a:tab pos="8232069" algn="l"/>
                  <a:tab pos="9146743" algn="l"/>
                  <a:tab pos="10061418" algn="l"/>
                </a:tabLst>
              </a:pPr>
              <a:t>28</a:t>
            </a:fld>
            <a:endParaRPr lang="en-GB" sz="1200"/>
          </a:p>
        </p:txBody>
      </p:sp>
      <p:sp>
        <p:nvSpPr>
          <p:cNvPr id="41987" name="Text Box 1"/>
          <p:cNvSpPr txBox="1">
            <a:spLocks noChangeArrowheads="1"/>
          </p:cNvSpPr>
          <p:nvPr/>
        </p:nvSpPr>
        <p:spPr bwMode="auto">
          <a:xfrm>
            <a:off x="989755" y="792753"/>
            <a:ext cx="4819740" cy="3962039"/>
          </a:xfrm>
          <a:prstGeom prst="rect">
            <a:avLst/>
          </a:prstGeom>
          <a:solidFill>
            <a:srgbClr val="FFFFFF"/>
          </a:solidFill>
          <a:ln w="9525">
            <a:solidFill>
              <a:srgbClr val="000000"/>
            </a:solidFill>
            <a:miter lim="800000"/>
            <a:headEnd/>
            <a:tailEnd/>
          </a:ln>
        </p:spPr>
        <p:txBody>
          <a:bodyPr wrap="none" lIns="91467" tIns="45734" rIns="91467" bIns="45734" anchor="ctr"/>
          <a:lstStyle/>
          <a:p>
            <a:endParaRPr lang="en-US">
              <a:latin typeface="Arial" charset="0"/>
            </a:endParaRPr>
          </a:p>
        </p:txBody>
      </p:sp>
      <p:sp>
        <p:nvSpPr>
          <p:cNvPr id="41988" name="Rectangle 2"/>
          <p:cNvSpPr>
            <a:spLocks noGrp="1" noChangeArrowheads="1"/>
          </p:cNvSpPr>
          <p:nvPr>
            <p:ph type="body"/>
          </p:nvPr>
        </p:nvSpPr>
        <p:spPr>
          <a:xfrm>
            <a:off x="679768" y="5018467"/>
            <a:ext cx="5438140" cy="4758238"/>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272916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xfrm>
            <a:off x="3850443" y="10038658"/>
            <a:ext cx="2944085" cy="525629"/>
          </a:xfrm>
          <a:prstGeom prst="rect">
            <a:avLst/>
          </a:prstGeom>
          <a:noFill/>
        </p:spPr>
        <p:txBody>
          <a:bodyPr lIns="91467" tIns="45734" rIns="91467" bIns="45734"/>
          <a:lstStyle/>
          <a:p>
            <a:fld id="{970D4667-6B3C-4DF5-A327-E854C43F43A0}" type="slidenum">
              <a:rPr lang="en-GB" smtClean="0">
                <a:ea typeface="MS Gothic" pitchFamily="49" charset="-128"/>
              </a:rPr>
              <a:pPr/>
              <a:t>29</a:t>
            </a:fld>
            <a:endParaRPr lang="en-GB" smtClean="0">
              <a:ea typeface="MS Gothic" pitchFamily="49" charset="-128"/>
            </a:endParaRPr>
          </a:p>
        </p:txBody>
      </p:sp>
      <p:sp>
        <p:nvSpPr>
          <p:cNvPr id="47107" name="Text Box 1"/>
          <p:cNvSpPr txBox="1">
            <a:spLocks noChangeArrowheads="1"/>
          </p:cNvSpPr>
          <p:nvPr/>
        </p:nvSpPr>
        <p:spPr bwMode="auto">
          <a:xfrm>
            <a:off x="989755" y="792753"/>
            <a:ext cx="4819740" cy="3962039"/>
          </a:xfrm>
          <a:prstGeom prst="rect">
            <a:avLst/>
          </a:prstGeom>
          <a:solidFill>
            <a:srgbClr val="FFFFFF"/>
          </a:solidFill>
          <a:ln w="9525">
            <a:solidFill>
              <a:srgbClr val="000000"/>
            </a:solidFill>
            <a:miter lim="800000"/>
            <a:headEnd/>
            <a:tailEnd/>
          </a:ln>
        </p:spPr>
        <p:txBody>
          <a:bodyPr wrap="none" lIns="91467" tIns="45734" rIns="91467" bIns="45734" anchor="ctr"/>
          <a:lstStyle/>
          <a:p>
            <a:endParaRPr lang="en-US">
              <a:latin typeface="Arial" charset="0"/>
            </a:endParaRPr>
          </a:p>
        </p:txBody>
      </p:sp>
      <p:sp>
        <p:nvSpPr>
          <p:cNvPr id="47108" name="Rectangle 2"/>
          <p:cNvSpPr>
            <a:spLocks noGrp="1" noChangeArrowheads="1"/>
          </p:cNvSpPr>
          <p:nvPr>
            <p:ph type="body"/>
          </p:nvPr>
        </p:nvSpPr>
        <p:spPr>
          <a:xfrm>
            <a:off x="679768" y="5018467"/>
            <a:ext cx="5438140" cy="4758238"/>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208080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796268-F749-0F43-9BEC-F1576A892EDE}" type="datetimeFigureOut">
              <a:rPr lang="en-US" smtClean="0"/>
              <a:pPr/>
              <a:t>2/11/2021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B4673-C1C6-B842-95F7-3C89C35CC0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0850" y="2438400"/>
            <a:ext cx="8229600" cy="36576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457200" y="1371600"/>
            <a:ext cx="8229600" cy="990600"/>
          </a:xfrm>
          <a:prstGeom prst="rect">
            <a:avLst/>
          </a:prstGeom>
        </p:spPr>
        <p:txBody>
          <a:bodyPr vert="horz"/>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pPr>
              <a:defRPr/>
            </a:pPr>
            <a:fld id="{9BA73D3F-05C3-44B0-B30C-89B0AC13BC6A}" type="datetimeFigureOut">
              <a:rPr lang="en-GB" smtClean="0"/>
              <a:pPr>
                <a:defRPr/>
              </a:pPr>
              <a:t>11/02/2021</a:t>
            </a:fld>
            <a:endParaRPr lang="en-GB"/>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pPr>
              <a:defRPr/>
            </a:pPr>
            <a:endParaRPr lang="en-GB"/>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p>
            <a:pPr>
              <a:defRPr/>
            </a:pPr>
            <a:fld id="{89F01864-63AB-4D2A-B118-8BF188605203}" type="slidenum">
              <a:rPr lang="en-GB" smtClean="0"/>
              <a:pPr>
                <a:defRPr/>
              </a:pPr>
              <a:t>‹#›</a:t>
            </a:fld>
            <a:endParaRPr lang="en-GB"/>
          </a:p>
        </p:txBody>
      </p:sp>
      <p:sp>
        <p:nvSpPr>
          <p:cNvPr id="8" name="Title 7"/>
          <p:cNvSpPr>
            <a:spLocks noGrp="1"/>
          </p:cNvSpPr>
          <p:nvPr>
            <p:ph type="title"/>
          </p:nvPr>
        </p:nvSpPr>
        <p:spPr>
          <a:xfrm>
            <a:off x="457200" y="274638"/>
            <a:ext cx="8229600" cy="1143000"/>
          </a:xfrm>
          <a:prstGeom prst="rect">
            <a:avLst/>
          </a:prstGeom>
        </p:spPr>
        <p:txBody>
          <a:bodyPr rtlCol="0"/>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3"/>
            <a:ext cx="8229600" cy="4464496"/>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a:xfrm>
            <a:off x="457200" y="1224739"/>
            <a:ext cx="8229600" cy="620085"/>
          </a:xfrm>
          <a:prstGeom prst="rect">
            <a:avLst/>
          </a:prstGeom>
        </p:spPr>
        <p:txBody>
          <a:bodyPr rtlCol="0"/>
          <a:lstStyle>
            <a:lvl1pPr>
              <a:defRPr sz="3600"/>
            </a:lvl1pPr>
            <a:extLst/>
          </a:lstStyle>
          <a:p>
            <a:r>
              <a:rPr kumimoji="0" lang="en-US" dirty="0" smtClean="0"/>
              <a:t>Click to edit Master title style</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9300" y="107950"/>
            <a:ext cx="6969125" cy="947738"/>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17525" y="1196975"/>
            <a:ext cx="3978275" cy="48942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3978275" cy="48942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1685925" y="6408738"/>
            <a:ext cx="5399088" cy="449262"/>
          </a:xfrm>
          <a:prstGeom prst="rect">
            <a:avLst/>
          </a:prstGeom>
        </p:spPr>
        <p:txBody>
          <a:bodyPr/>
          <a:lstStyle>
            <a:lvl1pPr>
              <a:defRPr/>
            </a:lvl1pPr>
          </a:lstStyle>
          <a:p>
            <a:r>
              <a:rPr lang="en-GB"/>
              <a:t>C09 healthy relationships: quality community</a:t>
            </a:r>
          </a:p>
        </p:txBody>
      </p:sp>
      <p:sp>
        <p:nvSpPr>
          <p:cNvPr id="6" name="Slide Number Placeholder 5"/>
          <p:cNvSpPr>
            <a:spLocks noGrp="1"/>
          </p:cNvSpPr>
          <p:nvPr>
            <p:ph type="sldNum" sz="quarter" idx="11"/>
          </p:nvPr>
        </p:nvSpPr>
        <p:spPr>
          <a:xfrm>
            <a:off x="8359775" y="6408738"/>
            <a:ext cx="719138" cy="449262"/>
          </a:xfrm>
          <a:prstGeom prst="rect">
            <a:avLst/>
          </a:prstGeom>
        </p:spPr>
        <p:txBody>
          <a:bodyPr/>
          <a:lstStyle>
            <a:lvl1pPr>
              <a:defRPr/>
            </a:lvl1pPr>
          </a:lstStyle>
          <a:p>
            <a:fld id="{22704E18-194D-47A7-B988-660655A14789}" type="slidenum">
              <a:rPr lang="en-GB"/>
              <a:pPr/>
              <a:t>‹#›</a:t>
            </a:fld>
            <a:endParaRPr lang="en-GB"/>
          </a:p>
        </p:txBody>
      </p:sp>
    </p:spTree>
    <p:extLst>
      <p:ext uri="{BB962C8B-B14F-4D97-AF65-F5344CB8AC3E}">
        <p14:creationId xmlns:p14="http://schemas.microsoft.com/office/powerpoint/2010/main" val="236790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19300" y="107950"/>
            <a:ext cx="6969125" cy="947738"/>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17525" y="1196975"/>
            <a:ext cx="8108950" cy="23701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7525" y="3719513"/>
            <a:ext cx="8108950" cy="2371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
          <p:cNvSpPr>
            <a:spLocks noGrp="1" noChangeArrowheads="1"/>
          </p:cNvSpPr>
          <p:nvPr>
            <p:ph type="ftr" sz="quarter" idx="10"/>
          </p:nvPr>
        </p:nvSpPr>
        <p:spPr>
          <a:xfrm>
            <a:off x="1685925" y="6408738"/>
            <a:ext cx="5399088" cy="449262"/>
          </a:xfrm>
          <a:prstGeom prst="rect">
            <a:avLst/>
          </a:prstGeom>
          <a:ln/>
        </p:spPr>
        <p:txBody>
          <a:bodyPr/>
          <a:lstStyle>
            <a:lvl1pPr>
              <a:defRPr/>
            </a:lvl1pPr>
          </a:lstStyle>
          <a:p>
            <a:pPr>
              <a:defRPr/>
            </a:pPr>
            <a:r>
              <a:rPr lang="en-GB"/>
              <a:t>B02 leadership matters</a:t>
            </a:r>
          </a:p>
        </p:txBody>
      </p:sp>
      <p:sp>
        <p:nvSpPr>
          <p:cNvPr id="6" name="Rectangle 14"/>
          <p:cNvSpPr>
            <a:spLocks noGrp="1" noChangeArrowheads="1"/>
          </p:cNvSpPr>
          <p:nvPr>
            <p:ph type="sldNum" sz="quarter" idx="11"/>
          </p:nvPr>
        </p:nvSpPr>
        <p:spPr>
          <a:xfrm>
            <a:off x="8359775" y="6408738"/>
            <a:ext cx="719138" cy="449262"/>
          </a:xfrm>
          <a:prstGeom prst="rect">
            <a:avLst/>
          </a:prstGeom>
          <a:ln/>
        </p:spPr>
        <p:txBody>
          <a:bodyPr/>
          <a:lstStyle>
            <a:lvl1pPr>
              <a:defRPr/>
            </a:lvl1pPr>
          </a:lstStyle>
          <a:p>
            <a:pPr>
              <a:defRPr/>
            </a:pPr>
            <a:fld id="{1F263BAF-C46D-4092-BE8C-9B4CF5C1F281}" type="slidenum">
              <a:rPr lang="en-GB"/>
              <a:pPr>
                <a:defRPr/>
              </a:pPr>
              <a:t>‹#›</a:t>
            </a:fld>
            <a:endParaRPr lang="en-GB"/>
          </a:p>
        </p:txBody>
      </p:sp>
    </p:spTree>
    <p:extLst>
      <p:ext uri="{BB962C8B-B14F-4D97-AF65-F5344CB8AC3E}">
        <p14:creationId xmlns:p14="http://schemas.microsoft.com/office/powerpoint/2010/main" val="18325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19300" y="107950"/>
            <a:ext cx="6969125" cy="947738"/>
          </a:xfrm>
          <a:prstGeom prst="rect">
            <a:avLst/>
          </a:prstGeom>
        </p:spPr>
        <p:txBody>
          <a:bodyPr/>
          <a:lstStyle/>
          <a:p>
            <a:r>
              <a:rPr lang="en-US" smtClean="0"/>
              <a:t>Click to edit Master title style</a:t>
            </a:r>
            <a:endParaRPr lang="en-GB"/>
          </a:p>
        </p:txBody>
      </p:sp>
      <p:sp>
        <p:nvSpPr>
          <p:cNvPr id="5" name="Text Placeholder 7"/>
          <p:cNvSpPr>
            <a:spLocks noGrp="1"/>
          </p:cNvSpPr>
          <p:nvPr>
            <p:ph type="body" sz="quarter" idx="13"/>
          </p:nvPr>
        </p:nvSpPr>
        <p:spPr>
          <a:xfrm>
            <a:off x="7020272" y="6318000"/>
            <a:ext cx="1598400" cy="540000"/>
          </a:xfrm>
          <a:prstGeom prst="rect">
            <a:avLst/>
          </a:prstGeom>
        </p:spPr>
        <p:txBody>
          <a:bodyPr anchor="ctr">
            <a:noAutofit/>
          </a:bodyPr>
          <a:lstStyle>
            <a:lvl1pPr marL="270000" indent="0">
              <a:spcBef>
                <a:spcPts val="0"/>
              </a:spcBef>
              <a:buNone/>
              <a:defRPr sz="3600">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smtClean="0"/>
              <a:t>Click to edit Master text styles</a:t>
            </a:r>
          </a:p>
        </p:txBody>
      </p:sp>
      <p:sp>
        <p:nvSpPr>
          <p:cNvPr id="6" name="Footer Placeholder 5"/>
          <p:cNvSpPr>
            <a:spLocks noGrp="1"/>
          </p:cNvSpPr>
          <p:nvPr>
            <p:ph type="ftr" sz="quarter" idx="14"/>
          </p:nvPr>
        </p:nvSpPr>
        <p:spPr>
          <a:xfrm>
            <a:off x="1684800" y="6318250"/>
            <a:ext cx="5400000" cy="539750"/>
          </a:xfrm>
          <a:prstGeom prst="rect">
            <a:avLst/>
          </a:prstGeom>
        </p:spPr>
        <p:txBody>
          <a:bodyPr/>
          <a:lstStyle/>
          <a:p>
            <a:r>
              <a:rPr lang="en-GB" smtClean="0"/>
              <a:t>Unit title</a:t>
            </a:r>
            <a:endParaRPr lang="en-GB" dirty="0"/>
          </a:p>
        </p:txBody>
      </p:sp>
      <p:sp>
        <p:nvSpPr>
          <p:cNvPr id="7" name="Slide Number Placeholder 6"/>
          <p:cNvSpPr>
            <a:spLocks noGrp="1"/>
          </p:cNvSpPr>
          <p:nvPr>
            <p:ph type="sldNum" sz="quarter" idx="15"/>
          </p:nvPr>
        </p:nvSpPr>
        <p:spPr>
          <a:xfrm>
            <a:off x="8359200" y="6318250"/>
            <a:ext cx="720000" cy="539750"/>
          </a:xfrm>
          <a:prstGeom prst="rect">
            <a:avLst/>
          </a:prstGeom>
        </p:spPr>
        <p:txBody>
          <a:bodyPr/>
          <a:lstStyle/>
          <a:p>
            <a:fld id="{7A6EFEF9-0445-4AF6-9C4F-18E742949207}" type="slidenum">
              <a:rPr lang="en-GB" smtClean="0"/>
              <a:pPr/>
              <a:t>‹#›</a:t>
            </a:fld>
            <a:endParaRPr lang="en-GB" dirty="0"/>
          </a:p>
        </p:txBody>
      </p:sp>
    </p:spTree>
    <p:extLst>
      <p:ext uri="{BB962C8B-B14F-4D97-AF65-F5344CB8AC3E}">
        <p14:creationId xmlns:p14="http://schemas.microsoft.com/office/powerpoint/2010/main" val="432650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0" y="0"/>
            <a:ext cx="2895600" cy="461665"/>
          </a:xfrm>
          <a:prstGeom prst="rect">
            <a:avLst/>
          </a:prstGeom>
          <a:solidFill>
            <a:srgbClr val="C60630"/>
          </a:solidFill>
        </p:spPr>
        <p:txBody>
          <a:bodyPr wrap="square" rtlCol="0">
            <a:spAutoFit/>
          </a:bodyPr>
          <a:lstStyle/>
          <a:p>
            <a:pPr>
              <a:tabLst/>
            </a:pPr>
            <a:endParaRPr lang="en-US" dirty="0"/>
          </a:p>
        </p:txBody>
      </p:sp>
      <p:sp>
        <p:nvSpPr>
          <p:cNvPr id="8" name="TextBox 7"/>
          <p:cNvSpPr txBox="1"/>
          <p:nvPr/>
        </p:nvSpPr>
        <p:spPr>
          <a:xfrm>
            <a:off x="6248400" y="6396335"/>
            <a:ext cx="2895600" cy="461665"/>
          </a:xfrm>
          <a:prstGeom prst="rect">
            <a:avLst/>
          </a:prstGeom>
          <a:solidFill>
            <a:srgbClr val="C60630"/>
          </a:solidFill>
        </p:spPr>
        <p:txBody>
          <a:bodyPr wrap="square" rtlCol="0">
            <a:spAutoFit/>
          </a:bodyPr>
          <a:lstStyle/>
          <a:p>
            <a:pPr>
              <a:tabLst/>
            </a:pPr>
            <a:endParaRPr lang="en-US" dirty="0"/>
          </a:p>
        </p:txBody>
      </p:sp>
      <p:pic>
        <p:nvPicPr>
          <p:cNvPr id="9" name="Picture 8" descr="Corporate Style Logo.jpg"/>
          <p:cNvPicPr>
            <a:picLocks noChangeAspect="1"/>
          </p:cNvPicPr>
          <p:nvPr/>
        </p:nvPicPr>
        <p:blipFill>
          <a:blip r:embed="rId9" cstate="print"/>
          <a:stretch>
            <a:fillRect/>
          </a:stretch>
        </p:blipFill>
        <p:spPr>
          <a:xfrm>
            <a:off x="4572000" y="0"/>
            <a:ext cx="4572000" cy="1313793"/>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6" r:id="rId2"/>
    <p:sldLayoutId id="2147483657" r:id="rId3"/>
    <p:sldLayoutId id="2147483658" r:id="rId4"/>
    <p:sldLayoutId id="2147483659" r:id="rId5"/>
    <p:sldLayoutId id="2147483662" r:id="rId6"/>
    <p:sldLayoutId id="214748366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477" y="1484784"/>
            <a:ext cx="6009928" cy="1222375"/>
          </a:xfrm>
        </p:spPr>
        <p:txBody>
          <a:bodyPr/>
          <a:lstStyle/>
          <a:p>
            <a:r>
              <a:rPr lang="en-GB" smtClean="0"/>
              <a:t>Lay Leadership Training </a:t>
            </a:r>
            <a:r>
              <a:rPr lang="en-GB" dirty="0" smtClean="0"/>
              <a:t/>
            </a:r>
            <a:br>
              <a:rPr lang="en-GB" dirty="0" smtClean="0"/>
            </a:br>
            <a:r>
              <a:rPr lang="en-GB" smtClean="0"/>
              <a:t> </a:t>
            </a:r>
            <a:br>
              <a:rPr lang="en-GB" smtClean="0"/>
            </a:br>
            <a:endParaRPr lang="en-US" dirty="0"/>
          </a:p>
        </p:txBody>
      </p:sp>
      <p:pic>
        <p:nvPicPr>
          <p:cNvPr id="6" name="Picture 5"/>
          <p:cNvPicPr>
            <a:picLocks noChangeAspect="1"/>
          </p:cNvPicPr>
          <p:nvPr/>
        </p:nvPicPr>
        <p:blipFill rotWithShape="1">
          <a:blip r:embed="rId2"/>
          <a:srcRect l="55323" t="45496" r="1064" b="1501"/>
          <a:stretch/>
        </p:blipFill>
        <p:spPr>
          <a:xfrm>
            <a:off x="6156176" y="1297984"/>
            <a:ext cx="2950107" cy="508334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84" y="5312635"/>
            <a:ext cx="6082592" cy="1454937"/>
          </a:xfrm>
          <a:prstGeom prst="rect">
            <a:avLst/>
          </a:prstGeom>
        </p:spPr>
      </p:pic>
    </p:spTree>
    <p:extLst>
      <p:ext uri="{BB962C8B-B14F-4D97-AF65-F5344CB8AC3E}">
        <p14:creationId xmlns:p14="http://schemas.microsoft.com/office/powerpoint/2010/main" val="4004800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Demands immediate compliance</a:t>
            </a:r>
          </a:p>
          <a:p>
            <a:r>
              <a:rPr lang="en-GB" dirty="0" smtClean="0"/>
              <a:t>“Do what I tell you.”</a:t>
            </a:r>
          </a:p>
          <a:p>
            <a:r>
              <a:rPr lang="en-GB" dirty="0" smtClean="0"/>
              <a:t>Drive to achieve, initiative, self-control</a:t>
            </a:r>
          </a:p>
          <a:p>
            <a:r>
              <a:rPr lang="en-GB" dirty="0" smtClean="0"/>
              <a:t>In a crisis, to kick start a turnaround, or with difficult employees</a:t>
            </a:r>
          </a:p>
          <a:p>
            <a:r>
              <a:rPr lang="en-GB" dirty="0" smtClean="0"/>
              <a:t>Negative </a:t>
            </a:r>
            <a:endParaRPr lang="en-GB" dirty="0"/>
          </a:p>
        </p:txBody>
      </p:sp>
      <p:sp>
        <p:nvSpPr>
          <p:cNvPr id="3" name="Title 2"/>
          <p:cNvSpPr>
            <a:spLocks noGrp="1"/>
          </p:cNvSpPr>
          <p:nvPr>
            <p:ph type="title"/>
          </p:nvPr>
        </p:nvSpPr>
        <p:spPr/>
        <p:txBody>
          <a:bodyPr/>
          <a:lstStyle/>
          <a:p>
            <a:r>
              <a:rPr lang="en-GB" sz="3600" b="1" dirty="0" smtClean="0"/>
              <a:t>Commanding</a:t>
            </a:r>
            <a:endParaRPr lang="en-GB" sz="3600" b="1" dirty="0"/>
          </a:p>
        </p:txBody>
      </p:sp>
    </p:spTree>
    <p:extLst>
      <p:ext uri="{BB962C8B-B14F-4D97-AF65-F5344CB8AC3E}">
        <p14:creationId xmlns:p14="http://schemas.microsoft.com/office/powerpoint/2010/main" val="1738093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Mobilizes people towards a vision</a:t>
            </a:r>
          </a:p>
          <a:p>
            <a:r>
              <a:rPr lang="en-GB" dirty="0" smtClean="0"/>
              <a:t>“Come with me.”</a:t>
            </a:r>
          </a:p>
          <a:p>
            <a:r>
              <a:rPr lang="en-GB" dirty="0" smtClean="0"/>
              <a:t>Self-confidence, empathy, change catalyst</a:t>
            </a:r>
          </a:p>
          <a:p>
            <a:r>
              <a:rPr lang="en-GB" dirty="0" smtClean="0"/>
              <a:t>When changes require a new vision, or when a clear direction is needed</a:t>
            </a:r>
          </a:p>
          <a:p>
            <a:r>
              <a:rPr lang="en-GB" dirty="0" smtClean="0"/>
              <a:t>Most strongly positive</a:t>
            </a:r>
            <a:endParaRPr lang="en-GB" dirty="0"/>
          </a:p>
        </p:txBody>
      </p:sp>
      <p:sp>
        <p:nvSpPr>
          <p:cNvPr id="3" name="Title 2"/>
          <p:cNvSpPr>
            <a:spLocks noGrp="1"/>
          </p:cNvSpPr>
          <p:nvPr>
            <p:ph type="title"/>
          </p:nvPr>
        </p:nvSpPr>
        <p:spPr/>
        <p:txBody>
          <a:bodyPr/>
          <a:lstStyle/>
          <a:p>
            <a:r>
              <a:rPr lang="en-GB" sz="3600" b="1" dirty="0" smtClean="0"/>
              <a:t>Visionary</a:t>
            </a:r>
            <a:endParaRPr lang="en-GB" sz="3600" b="1" dirty="0"/>
          </a:p>
        </p:txBody>
      </p:sp>
    </p:spTree>
    <p:extLst>
      <p:ext uri="{BB962C8B-B14F-4D97-AF65-F5344CB8AC3E}">
        <p14:creationId xmlns:p14="http://schemas.microsoft.com/office/powerpoint/2010/main" val="3965367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2438400"/>
            <a:ext cx="8712968" cy="3657600"/>
          </a:xfrm>
        </p:spPr>
        <p:txBody>
          <a:bodyPr/>
          <a:lstStyle/>
          <a:p>
            <a:r>
              <a:rPr lang="en-GB" dirty="0" smtClean="0"/>
              <a:t>Creates harmony and builds emotional bonds</a:t>
            </a:r>
          </a:p>
          <a:p>
            <a:r>
              <a:rPr lang="en-GB" dirty="0" smtClean="0"/>
              <a:t>“People come first.”</a:t>
            </a:r>
          </a:p>
          <a:p>
            <a:r>
              <a:rPr lang="en-GB" dirty="0" smtClean="0"/>
              <a:t>Empathy, building relationships, communication</a:t>
            </a:r>
          </a:p>
          <a:p>
            <a:r>
              <a:rPr lang="en-GB" dirty="0" smtClean="0"/>
              <a:t>To heal rifts in a team or to motivate people during stressful circumstances</a:t>
            </a:r>
          </a:p>
          <a:p>
            <a:r>
              <a:rPr lang="en-GB" dirty="0" smtClean="0"/>
              <a:t>Positive </a:t>
            </a:r>
            <a:endParaRPr lang="en-GB" dirty="0"/>
          </a:p>
        </p:txBody>
      </p:sp>
      <p:sp>
        <p:nvSpPr>
          <p:cNvPr id="3" name="Title 2"/>
          <p:cNvSpPr>
            <a:spLocks noGrp="1"/>
          </p:cNvSpPr>
          <p:nvPr>
            <p:ph type="title"/>
          </p:nvPr>
        </p:nvSpPr>
        <p:spPr/>
        <p:txBody>
          <a:bodyPr/>
          <a:lstStyle/>
          <a:p>
            <a:r>
              <a:rPr lang="en-GB" sz="3600" b="1" dirty="0" err="1" smtClean="0"/>
              <a:t>Affiliative</a:t>
            </a:r>
            <a:endParaRPr lang="en-GB" sz="3600" b="1" dirty="0"/>
          </a:p>
        </p:txBody>
      </p:sp>
    </p:spTree>
    <p:extLst>
      <p:ext uri="{BB962C8B-B14F-4D97-AF65-F5344CB8AC3E}">
        <p14:creationId xmlns:p14="http://schemas.microsoft.com/office/powerpoint/2010/main" val="539392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2438400"/>
            <a:ext cx="8640960" cy="3657600"/>
          </a:xfrm>
        </p:spPr>
        <p:txBody>
          <a:bodyPr/>
          <a:lstStyle/>
          <a:p>
            <a:r>
              <a:rPr lang="en-GB" dirty="0" smtClean="0"/>
              <a:t>Forges consensus through participation</a:t>
            </a:r>
          </a:p>
          <a:p>
            <a:r>
              <a:rPr lang="en-GB" dirty="0" smtClean="0"/>
              <a:t>“What do you think?”</a:t>
            </a:r>
          </a:p>
          <a:p>
            <a:r>
              <a:rPr lang="en-GB" dirty="0" smtClean="0"/>
              <a:t>Collaboration, team leadership, communication</a:t>
            </a:r>
          </a:p>
          <a:p>
            <a:r>
              <a:rPr lang="en-GB" dirty="0" smtClean="0"/>
              <a:t>To build buy-in or consensus, or to get input from valuable employees</a:t>
            </a:r>
          </a:p>
          <a:p>
            <a:r>
              <a:rPr lang="en-GB" dirty="0" smtClean="0"/>
              <a:t>Positive</a:t>
            </a:r>
            <a:endParaRPr lang="en-GB" dirty="0"/>
          </a:p>
        </p:txBody>
      </p:sp>
      <p:sp>
        <p:nvSpPr>
          <p:cNvPr id="3" name="Title 2"/>
          <p:cNvSpPr>
            <a:spLocks noGrp="1"/>
          </p:cNvSpPr>
          <p:nvPr>
            <p:ph type="title"/>
          </p:nvPr>
        </p:nvSpPr>
        <p:spPr/>
        <p:txBody>
          <a:bodyPr/>
          <a:lstStyle/>
          <a:p>
            <a:r>
              <a:rPr lang="en-GB" sz="3600" b="1" dirty="0" smtClean="0"/>
              <a:t>Democratic</a:t>
            </a:r>
            <a:endParaRPr lang="en-GB" sz="3600" b="1" dirty="0"/>
          </a:p>
        </p:txBody>
      </p:sp>
    </p:spTree>
    <p:extLst>
      <p:ext uri="{BB962C8B-B14F-4D97-AF65-F5344CB8AC3E}">
        <p14:creationId xmlns:p14="http://schemas.microsoft.com/office/powerpoint/2010/main" val="2906152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Sets high standards for performance</a:t>
            </a:r>
          </a:p>
          <a:p>
            <a:r>
              <a:rPr lang="en-GB" dirty="0" smtClean="0"/>
              <a:t>“Do as I do, now.”</a:t>
            </a:r>
          </a:p>
          <a:p>
            <a:r>
              <a:rPr lang="en-GB" dirty="0" smtClean="0"/>
              <a:t>Conscientiousness, drive to achieve, initiative</a:t>
            </a:r>
          </a:p>
          <a:p>
            <a:r>
              <a:rPr lang="en-GB" dirty="0" smtClean="0"/>
              <a:t>To get quick results from a highly motivated and competent team</a:t>
            </a:r>
          </a:p>
          <a:p>
            <a:r>
              <a:rPr lang="en-GB" dirty="0" smtClean="0"/>
              <a:t>Negative</a:t>
            </a:r>
            <a:endParaRPr lang="en-GB" dirty="0"/>
          </a:p>
        </p:txBody>
      </p:sp>
      <p:sp>
        <p:nvSpPr>
          <p:cNvPr id="3" name="Title 2"/>
          <p:cNvSpPr>
            <a:spLocks noGrp="1"/>
          </p:cNvSpPr>
          <p:nvPr>
            <p:ph type="title"/>
          </p:nvPr>
        </p:nvSpPr>
        <p:spPr/>
        <p:txBody>
          <a:bodyPr/>
          <a:lstStyle/>
          <a:p>
            <a:r>
              <a:rPr lang="en-GB" sz="3600" b="1" dirty="0" smtClean="0"/>
              <a:t>Pacesetting</a:t>
            </a:r>
            <a:endParaRPr lang="en-GB" sz="3600" b="1" dirty="0"/>
          </a:p>
        </p:txBody>
      </p:sp>
    </p:spTree>
    <p:extLst>
      <p:ext uri="{BB962C8B-B14F-4D97-AF65-F5344CB8AC3E}">
        <p14:creationId xmlns:p14="http://schemas.microsoft.com/office/powerpoint/2010/main" val="1313502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Develops people for the future</a:t>
            </a:r>
          </a:p>
          <a:p>
            <a:r>
              <a:rPr lang="en-GB" dirty="0" smtClean="0"/>
              <a:t>“Try this.”</a:t>
            </a:r>
          </a:p>
          <a:p>
            <a:r>
              <a:rPr lang="en-GB" dirty="0" smtClean="0"/>
              <a:t>Developing others, empathy, self-awareness</a:t>
            </a:r>
          </a:p>
          <a:p>
            <a:r>
              <a:rPr lang="en-GB" dirty="0" smtClean="0"/>
              <a:t>To help an employee improve performance or develop long-term strengths</a:t>
            </a:r>
          </a:p>
          <a:p>
            <a:r>
              <a:rPr lang="en-GB" dirty="0" smtClean="0"/>
              <a:t>Positive </a:t>
            </a:r>
            <a:endParaRPr lang="en-GB" dirty="0"/>
          </a:p>
        </p:txBody>
      </p:sp>
      <p:sp>
        <p:nvSpPr>
          <p:cNvPr id="3" name="Title 2"/>
          <p:cNvSpPr>
            <a:spLocks noGrp="1"/>
          </p:cNvSpPr>
          <p:nvPr>
            <p:ph type="title"/>
          </p:nvPr>
        </p:nvSpPr>
        <p:spPr/>
        <p:txBody>
          <a:bodyPr/>
          <a:lstStyle/>
          <a:p>
            <a:r>
              <a:rPr lang="en-GB" sz="3600" b="1" dirty="0" smtClean="0"/>
              <a:t>Coaching</a:t>
            </a:r>
            <a:endParaRPr lang="en-GB" sz="3600" b="1" dirty="0"/>
          </a:p>
        </p:txBody>
      </p:sp>
    </p:spTree>
    <p:extLst>
      <p:ext uri="{BB962C8B-B14F-4D97-AF65-F5344CB8AC3E}">
        <p14:creationId xmlns:p14="http://schemas.microsoft.com/office/powerpoint/2010/main" val="763286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1196753"/>
          <a:ext cx="9143998" cy="5688828"/>
        </p:xfrm>
        <a:graphic>
          <a:graphicData uri="http://schemas.openxmlformats.org/drawingml/2006/table">
            <a:tbl>
              <a:tblPr firstRow="1" firstCol="1" bandRow="1"/>
              <a:tblGrid>
                <a:gridCol w="1305922">
                  <a:extLst>
                    <a:ext uri="{9D8B030D-6E8A-4147-A177-3AD203B41FA5}">
                      <a16:colId xmlns:a16="http://schemas.microsoft.com/office/drawing/2014/main" val="1431586900"/>
                    </a:ext>
                  </a:extLst>
                </a:gridCol>
                <a:gridCol w="1305922">
                  <a:extLst>
                    <a:ext uri="{9D8B030D-6E8A-4147-A177-3AD203B41FA5}">
                      <a16:colId xmlns:a16="http://schemas.microsoft.com/office/drawing/2014/main" val="3244225129"/>
                    </a:ext>
                  </a:extLst>
                </a:gridCol>
                <a:gridCol w="1305922">
                  <a:extLst>
                    <a:ext uri="{9D8B030D-6E8A-4147-A177-3AD203B41FA5}">
                      <a16:colId xmlns:a16="http://schemas.microsoft.com/office/drawing/2014/main" val="1316781944"/>
                    </a:ext>
                  </a:extLst>
                </a:gridCol>
                <a:gridCol w="1306558">
                  <a:extLst>
                    <a:ext uri="{9D8B030D-6E8A-4147-A177-3AD203B41FA5}">
                      <a16:colId xmlns:a16="http://schemas.microsoft.com/office/drawing/2014/main" val="1026767319"/>
                    </a:ext>
                  </a:extLst>
                </a:gridCol>
                <a:gridCol w="1306558">
                  <a:extLst>
                    <a:ext uri="{9D8B030D-6E8A-4147-A177-3AD203B41FA5}">
                      <a16:colId xmlns:a16="http://schemas.microsoft.com/office/drawing/2014/main" val="1686710859"/>
                    </a:ext>
                  </a:extLst>
                </a:gridCol>
                <a:gridCol w="1306558">
                  <a:extLst>
                    <a:ext uri="{9D8B030D-6E8A-4147-A177-3AD203B41FA5}">
                      <a16:colId xmlns:a16="http://schemas.microsoft.com/office/drawing/2014/main" val="3289721625"/>
                    </a:ext>
                  </a:extLst>
                </a:gridCol>
                <a:gridCol w="1306558">
                  <a:extLst>
                    <a:ext uri="{9D8B030D-6E8A-4147-A177-3AD203B41FA5}">
                      <a16:colId xmlns:a16="http://schemas.microsoft.com/office/drawing/2014/main" val="4272093036"/>
                    </a:ext>
                  </a:extLst>
                </a:gridCol>
              </a:tblGrid>
              <a:tr h="567943">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Commanding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Visionary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Affiliative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Democratic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Pacesetting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Coaching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188185"/>
                  </a:ext>
                </a:extLst>
              </a:tr>
              <a:tr h="1154736">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The Leader’s Modus Operandi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Demands immediate compliance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Mobilizes people towards a vision</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Creates harmony and builds emotional bonds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Forges consensus through participation</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Sets high standards for performance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Develops people for the future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236854"/>
                  </a:ext>
                </a:extLst>
              </a:tr>
              <a:tr h="646615">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The style in a phrase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“Do what I tell you.”</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“Come with me.”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“People come first.”</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“What do you think?”</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“Do as I do, now.”</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“Try this.”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461107"/>
                  </a:ext>
                </a:extLst>
              </a:tr>
              <a:tr h="994178">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Underlying Emotional Intelligence competencies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Drive to achieve, initiative, self-control</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Self-confidence, empathy, change catalyst</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Empathy, building relationships, communication</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Collaboration, team leadership, communication</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Conscientiousness, drive to achieve, initiative </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Developing others, empathy self-awareness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863405"/>
                  </a:ext>
                </a:extLst>
              </a:tr>
              <a:tr h="1579722">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When the style works best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In a crisis, to kick start a turnaround, or with problem employees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When changes require a new vision, or when a clear direction is needed</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To heal rifts in a team or to motivate people during stressful circumstances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To build buy-in or consensus, or to get input from valuable employees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To get quick results from a highly motivated and competent team</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To help an employee improve performance or to develop long-term strengths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61918"/>
                  </a:ext>
                </a:extLst>
              </a:tr>
              <a:tr h="745634">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Overall impact on climate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Negative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Most strongly Positive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Positive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Positive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Negative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Positive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34608"/>
                  </a:ext>
                </a:extLst>
              </a:tr>
            </a:tbl>
          </a:graphicData>
        </a:graphic>
      </p:graphicFrame>
      <p:sp>
        <p:nvSpPr>
          <p:cNvPr id="5" name="Title 2"/>
          <p:cNvSpPr txBox="1">
            <a:spLocks/>
          </p:cNvSpPr>
          <p:nvPr/>
        </p:nvSpPr>
        <p:spPr>
          <a:xfrm>
            <a:off x="156672" y="476672"/>
            <a:ext cx="3600400" cy="620085"/>
          </a:xfrm>
          <a:prstGeom prst="rect">
            <a:avLst/>
          </a:prstGeom>
        </p:spPr>
        <p:txBody>
          <a:bodyPr rtlCol="0"/>
          <a:lstStyle>
            <a:lvl1pPr algn="ctr" defTabSz="457200" rtl="0" eaLnBrk="1" latinLnBrk="0" hangingPunct="1">
              <a:spcBef>
                <a:spcPct val="0"/>
              </a:spcBef>
              <a:buNone/>
              <a:defRPr sz="3600" kern="1200">
                <a:solidFill>
                  <a:schemeClr val="tx1"/>
                </a:solidFill>
                <a:latin typeface="+mj-lt"/>
                <a:ea typeface="+mj-ea"/>
                <a:cs typeface="+mj-cs"/>
              </a:defRPr>
            </a:lvl1pPr>
          </a:lstStyle>
          <a:p>
            <a:pPr fontAlgn="auto">
              <a:spcAft>
                <a:spcPts val="0"/>
              </a:spcAft>
            </a:pPr>
            <a:r>
              <a:rPr lang="en-US" b="1" dirty="0" smtClean="0"/>
              <a:t>Leadership Styles</a:t>
            </a:r>
            <a:endParaRPr lang="en-US" b="1" dirty="0"/>
          </a:p>
        </p:txBody>
      </p:sp>
    </p:spTree>
    <p:extLst>
      <p:ext uri="{BB962C8B-B14F-4D97-AF65-F5344CB8AC3E}">
        <p14:creationId xmlns:p14="http://schemas.microsoft.com/office/powerpoint/2010/main" val="136325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0850" y="5445224"/>
            <a:ext cx="8229600" cy="650776"/>
          </a:xfrm>
        </p:spPr>
        <p:txBody>
          <a:bodyPr/>
          <a:lstStyle/>
          <a:p>
            <a:endParaRPr lang="en-GB" dirty="0"/>
          </a:p>
        </p:txBody>
      </p:sp>
      <p:sp>
        <p:nvSpPr>
          <p:cNvPr id="3" name="Title 2"/>
          <p:cNvSpPr>
            <a:spLocks noGrp="1"/>
          </p:cNvSpPr>
          <p:nvPr>
            <p:ph type="title"/>
          </p:nvPr>
        </p:nvSpPr>
        <p:spPr>
          <a:xfrm>
            <a:off x="457200" y="2204864"/>
            <a:ext cx="8229600" cy="2664296"/>
          </a:xfrm>
        </p:spPr>
        <p:txBody>
          <a:bodyPr/>
          <a:lstStyle/>
          <a:p>
            <a:r>
              <a:rPr lang="en-GB" sz="3600" b="1" i="1" dirty="0" smtClean="0"/>
              <a:t>The Myth of the Flawless Being!</a:t>
            </a:r>
            <a:r>
              <a:rPr lang="en-GB" sz="3600" b="1" dirty="0" smtClean="0"/>
              <a:t/>
            </a:r>
            <a:br>
              <a:rPr lang="en-GB" sz="3600" b="1" dirty="0" smtClean="0"/>
            </a:br>
            <a:r>
              <a:rPr lang="en-GB" sz="3600" b="1" dirty="0" smtClean="0"/>
              <a:t>or</a:t>
            </a:r>
            <a:br>
              <a:rPr lang="en-GB" sz="3600" b="1" dirty="0" smtClean="0"/>
            </a:br>
            <a:r>
              <a:rPr lang="en-GB" sz="3600" b="1" i="1" dirty="0" smtClean="0"/>
              <a:t>Three Cheers for the Incomplete Leader!</a:t>
            </a:r>
            <a:br>
              <a:rPr lang="en-GB" sz="3600" b="1" i="1" dirty="0" smtClean="0"/>
            </a:br>
            <a:endParaRPr lang="en-GB" sz="3600" b="1" i="1" dirty="0"/>
          </a:p>
        </p:txBody>
      </p:sp>
    </p:spTree>
    <p:extLst>
      <p:ext uri="{BB962C8B-B14F-4D97-AF65-F5344CB8AC3E}">
        <p14:creationId xmlns:p14="http://schemas.microsoft.com/office/powerpoint/2010/main" val="3782501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0850" y="2564904"/>
            <a:ext cx="8229600" cy="3531096"/>
          </a:xfrm>
        </p:spPr>
        <p:txBody>
          <a:bodyPr/>
          <a:lstStyle/>
          <a:p>
            <a:r>
              <a:rPr lang="en-GB" b="1" dirty="0" err="1" smtClean="0"/>
              <a:t>Sensemaking</a:t>
            </a:r>
            <a:r>
              <a:rPr lang="en-GB" dirty="0" smtClean="0"/>
              <a:t> – interpreting developments</a:t>
            </a:r>
          </a:p>
          <a:p>
            <a:r>
              <a:rPr lang="en-GB" b="1" dirty="0" smtClean="0"/>
              <a:t>Relating</a:t>
            </a:r>
            <a:r>
              <a:rPr lang="en-GB" dirty="0" smtClean="0"/>
              <a:t> – building trusting relationships</a:t>
            </a:r>
          </a:p>
          <a:p>
            <a:r>
              <a:rPr lang="en-GB" b="1" dirty="0" smtClean="0"/>
              <a:t>Visioning </a:t>
            </a:r>
            <a:r>
              <a:rPr lang="en-GB" dirty="0" smtClean="0"/>
              <a:t>– communicating a compelling image of the future</a:t>
            </a:r>
          </a:p>
          <a:p>
            <a:r>
              <a:rPr lang="en-GB" b="1" dirty="0" smtClean="0"/>
              <a:t>Inventing </a:t>
            </a:r>
            <a:r>
              <a:rPr lang="en-GB" dirty="0" smtClean="0"/>
              <a:t>– coming up with new ways of doing things</a:t>
            </a:r>
            <a:endParaRPr lang="en-GB" dirty="0"/>
          </a:p>
        </p:txBody>
      </p:sp>
      <p:sp>
        <p:nvSpPr>
          <p:cNvPr id="3" name="Title 2"/>
          <p:cNvSpPr>
            <a:spLocks noGrp="1"/>
          </p:cNvSpPr>
          <p:nvPr>
            <p:ph type="title"/>
          </p:nvPr>
        </p:nvSpPr>
        <p:spPr>
          <a:xfrm>
            <a:off x="179512" y="1371600"/>
            <a:ext cx="8712968" cy="990600"/>
          </a:xfrm>
        </p:spPr>
        <p:txBody>
          <a:bodyPr/>
          <a:lstStyle/>
          <a:p>
            <a:r>
              <a:rPr lang="en-GB" sz="3600" b="1" dirty="0" smtClean="0"/>
              <a:t>Leadership Capabilities Organizations Need</a:t>
            </a:r>
            <a:endParaRPr lang="en-GB" sz="3600" b="1" dirty="0"/>
          </a:p>
        </p:txBody>
      </p:sp>
    </p:spTree>
    <p:extLst>
      <p:ext uri="{BB962C8B-B14F-4D97-AF65-F5344CB8AC3E}">
        <p14:creationId xmlns:p14="http://schemas.microsoft.com/office/powerpoint/2010/main" val="586271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0850" y="2420888"/>
            <a:ext cx="8229600" cy="3675112"/>
          </a:xfrm>
        </p:spPr>
        <p:txBody>
          <a:bodyPr/>
          <a:lstStyle/>
          <a:p>
            <a:r>
              <a:rPr lang="en-GB" dirty="0" smtClean="0"/>
              <a:t>Has it all figured out</a:t>
            </a:r>
          </a:p>
          <a:p>
            <a:r>
              <a:rPr lang="en-GB" dirty="0" smtClean="0"/>
              <a:t>Is good at everything (all the capabilities)</a:t>
            </a:r>
          </a:p>
          <a:p>
            <a:r>
              <a:rPr lang="en-GB" dirty="0" smtClean="0"/>
              <a:t>Feigns confidence</a:t>
            </a:r>
          </a:p>
          <a:p>
            <a:r>
              <a:rPr lang="en-GB" dirty="0" smtClean="0"/>
              <a:t>Hides weaknesses</a:t>
            </a:r>
          </a:p>
          <a:p>
            <a:r>
              <a:rPr lang="en-GB" dirty="0" smtClean="0"/>
              <a:t>Exhausts themselves</a:t>
            </a:r>
          </a:p>
          <a:p>
            <a:r>
              <a:rPr lang="en-GB" dirty="0" smtClean="0"/>
              <a:t>Endangers their organization</a:t>
            </a:r>
            <a:endParaRPr lang="en-GB" dirty="0"/>
          </a:p>
        </p:txBody>
      </p:sp>
      <p:sp>
        <p:nvSpPr>
          <p:cNvPr id="3" name="Title 2"/>
          <p:cNvSpPr>
            <a:spLocks noGrp="1"/>
          </p:cNvSpPr>
          <p:nvPr>
            <p:ph type="title"/>
          </p:nvPr>
        </p:nvSpPr>
        <p:spPr/>
        <p:txBody>
          <a:bodyPr/>
          <a:lstStyle/>
          <a:p>
            <a:r>
              <a:rPr lang="en-GB" sz="3600" b="1" dirty="0" smtClean="0"/>
              <a:t>The Flawless Being</a:t>
            </a:r>
            <a:endParaRPr lang="en-GB" sz="3600" b="1" dirty="0"/>
          </a:p>
        </p:txBody>
      </p:sp>
    </p:spTree>
    <p:extLst>
      <p:ext uri="{BB962C8B-B14F-4D97-AF65-F5344CB8AC3E}">
        <p14:creationId xmlns:p14="http://schemas.microsoft.com/office/powerpoint/2010/main" val="2468842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1560" y="1844824"/>
            <a:ext cx="8229600" cy="3657600"/>
          </a:xfrm>
        </p:spPr>
        <p:txBody>
          <a:bodyPr/>
          <a:lstStyle/>
          <a:p>
            <a:r>
              <a:rPr lang="en-GB" dirty="0" smtClean="0"/>
              <a:t>Leadership Styles</a:t>
            </a:r>
          </a:p>
          <a:p>
            <a:r>
              <a:rPr lang="en-GB" dirty="0" smtClean="0"/>
              <a:t>Leadership Skills</a:t>
            </a:r>
          </a:p>
          <a:p>
            <a:r>
              <a:rPr lang="en-GB" dirty="0" smtClean="0"/>
              <a:t>Leading meetings</a:t>
            </a:r>
          </a:p>
          <a:p>
            <a:r>
              <a:rPr lang="en-GB" dirty="0" smtClean="0"/>
              <a:t>Encouraging participation</a:t>
            </a:r>
          </a:p>
          <a:p>
            <a:r>
              <a:rPr lang="en-GB" dirty="0" smtClean="0"/>
              <a:t>Team and Group Dynamics</a:t>
            </a:r>
          </a:p>
          <a:p>
            <a:r>
              <a:rPr lang="en-GB" dirty="0"/>
              <a:t>Managing Volunteers</a:t>
            </a:r>
          </a:p>
          <a:p>
            <a:pPr marL="0" indent="0">
              <a:buNone/>
            </a:pPr>
            <a:endParaRPr lang="en-GB" dirty="0" smtClean="0"/>
          </a:p>
        </p:txBody>
      </p:sp>
      <p:pic>
        <p:nvPicPr>
          <p:cNvPr id="5" name="Picture 4" descr="red arrows smoke"/>
          <p:cNvPicPr>
            <a:picLocks noChangeAspect="1" noChangeArrowheads="1"/>
          </p:cNvPicPr>
          <p:nvPr/>
        </p:nvPicPr>
        <p:blipFill>
          <a:blip r:embed="rId2" cstate="print"/>
          <a:srcRect/>
          <a:stretch>
            <a:fillRect/>
          </a:stretch>
        </p:blipFill>
        <p:spPr bwMode="auto">
          <a:xfrm>
            <a:off x="5796136" y="1412776"/>
            <a:ext cx="3186358" cy="4784151"/>
          </a:xfrm>
          <a:prstGeom prst="rect">
            <a:avLst/>
          </a:prstGeom>
          <a:noFill/>
        </p:spPr>
      </p:pic>
    </p:spTree>
    <p:extLst>
      <p:ext uri="{BB962C8B-B14F-4D97-AF65-F5344CB8AC3E}">
        <p14:creationId xmlns:p14="http://schemas.microsoft.com/office/powerpoint/2010/main" val="648122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0850" y="2132856"/>
            <a:ext cx="8229600" cy="4104456"/>
          </a:xfrm>
        </p:spPr>
        <p:txBody>
          <a:bodyPr/>
          <a:lstStyle/>
          <a:p>
            <a:r>
              <a:rPr lang="en-GB" dirty="0" smtClean="0"/>
              <a:t>Accepts they are human – with strengths and weaknesses</a:t>
            </a:r>
          </a:p>
          <a:p>
            <a:r>
              <a:rPr lang="en-GB" dirty="0" smtClean="0"/>
              <a:t>Understands the leadership capabilities needed by organizations</a:t>
            </a:r>
          </a:p>
          <a:p>
            <a:r>
              <a:rPr lang="en-GB" dirty="0" smtClean="0"/>
              <a:t>Finds and works with others who can provide the capabilities they are missing</a:t>
            </a:r>
          </a:p>
          <a:p>
            <a:r>
              <a:rPr lang="en-GB" dirty="0" smtClean="0"/>
              <a:t>Promotes leadership and unleashes potential</a:t>
            </a:r>
            <a:endParaRPr lang="en-GB" dirty="0"/>
          </a:p>
        </p:txBody>
      </p:sp>
      <p:sp>
        <p:nvSpPr>
          <p:cNvPr id="3" name="Title 2"/>
          <p:cNvSpPr>
            <a:spLocks noGrp="1"/>
          </p:cNvSpPr>
          <p:nvPr>
            <p:ph type="title"/>
          </p:nvPr>
        </p:nvSpPr>
        <p:spPr>
          <a:xfrm>
            <a:off x="457200" y="1371600"/>
            <a:ext cx="8229600" cy="689248"/>
          </a:xfrm>
        </p:spPr>
        <p:txBody>
          <a:bodyPr/>
          <a:lstStyle/>
          <a:p>
            <a:r>
              <a:rPr lang="en-GB" sz="3600" b="1" dirty="0" smtClean="0"/>
              <a:t>The Incomplete Leader</a:t>
            </a:r>
            <a:endParaRPr lang="en-GB" sz="3600" b="1" dirty="0"/>
          </a:p>
        </p:txBody>
      </p:sp>
    </p:spTree>
    <p:extLst>
      <p:ext uri="{BB962C8B-B14F-4D97-AF65-F5344CB8AC3E}">
        <p14:creationId xmlns:p14="http://schemas.microsoft.com/office/powerpoint/2010/main" val="2488646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123328" y="619506"/>
            <a:ext cx="6824936" cy="1143000"/>
          </a:xfrm>
        </p:spPr>
        <p:txBody>
          <a:bodyPr/>
          <a:lstStyle/>
          <a:p>
            <a:pPr algn="l" eaLnBrk="1" hangingPunct="1"/>
            <a:r>
              <a:rPr lang="en-GB" sz="3600" b="1" smtClean="0"/>
              <a:t>Leadership</a:t>
            </a:r>
            <a:r>
              <a:rPr lang="en-GB" sz="3600" dirty="0" smtClean="0"/>
              <a:t/>
            </a:r>
            <a:br>
              <a:rPr lang="en-GB" sz="3600" dirty="0" smtClean="0"/>
            </a:br>
            <a:r>
              <a:rPr lang="en-GB" sz="3600" dirty="0" smtClean="0"/>
              <a:t>What features</a:t>
            </a:r>
            <a:br>
              <a:rPr lang="en-GB" sz="3600" dirty="0" smtClean="0"/>
            </a:br>
            <a:r>
              <a:rPr lang="en-GB" sz="3600" dirty="0" smtClean="0"/>
              <a:t>are important?</a:t>
            </a:r>
          </a:p>
        </p:txBody>
      </p:sp>
      <p:sp>
        <p:nvSpPr>
          <p:cNvPr id="12293" name="Rectangle 3"/>
          <p:cNvSpPr>
            <a:spLocks noGrp="1" noChangeArrowheads="1"/>
          </p:cNvSpPr>
          <p:nvPr>
            <p:ph type="body" sz="half" idx="1"/>
          </p:nvPr>
        </p:nvSpPr>
        <p:spPr>
          <a:xfrm>
            <a:off x="1397496" y="1497891"/>
            <a:ext cx="4038600" cy="4525963"/>
          </a:xfrm>
        </p:spPr>
        <p:txBody>
          <a:bodyPr/>
          <a:lstStyle/>
          <a:p>
            <a:pPr marL="0" indent="0" algn="r" eaLnBrk="1" hangingPunct="1">
              <a:lnSpc>
                <a:spcPct val="90000"/>
              </a:lnSpc>
              <a:buFontTx/>
              <a:buNone/>
            </a:pPr>
            <a:r>
              <a:rPr lang="en-GB" sz="2400" dirty="0" smtClean="0"/>
              <a:t>prayerful</a:t>
            </a:r>
          </a:p>
          <a:p>
            <a:pPr marL="0" indent="0" algn="r" eaLnBrk="1" hangingPunct="1">
              <a:lnSpc>
                <a:spcPct val="90000"/>
              </a:lnSpc>
              <a:buFontTx/>
              <a:buNone/>
            </a:pPr>
            <a:r>
              <a:rPr lang="en-GB" sz="2400" dirty="0" smtClean="0"/>
              <a:t>discerning</a:t>
            </a:r>
          </a:p>
          <a:p>
            <a:pPr marL="0" indent="0" algn="r" eaLnBrk="1" hangingPunct="1">
              <a:lnSpc>
                <a:spcPct val="90000"/>
              </a:lnSpc>
              <a:buFontTx/>
              <a:buNone/>
            </a:pPr>
            <a:r>
              <a:rPr lang="en-GB" sz="2400" dirty="0" smtClean="0"/>
              <a:t>collaborative</a:t>
            </a:r>
          </a:p>
          <a:p>
            <a:pPr marL="0" indent="0" algn="r" eaLnBrk="1" hangingPunct="1">
              <a:lnSpc>
                <a:spcPct val="90000"/>
              </a:lnSpc>
              <a:buFontTx/>
              <a:buNone/>
            </a:pPr>
            <a:r>
              <a:rPr lang="en-GB" sz="2400" dirty="0" smtClean="0"/>
              <a:t>relational</a:t>
            </a:r>
          </a:p>
          <a:p>
            <a:pPr marL="0" indent="0" algn="r" eaLnBrk="1" hangingPunct="1">
              <a:lnSpc>
                <a:spcPct val="90000"/>
              </a:lnSpc>
              <a:buFontTx/>
              <a:buNone/>
            </a:pPr>
            <a:r>
              <a:rPr lang="en-GB" sz="2400" dirty="0" smtClean="0"/>
              <a:t>holy</a:t>
            </a:r>
          </a:p>
          <a:p>
            <a:pPr marL="0" indent="0" algn="r" eaLnBrk="1" hangingPunct="1">
              <a:lnSpc>
                <a:spcPct val="90000"/>
              </a:lnSpc>
              <a:buFontTx/>
              <a:buNone/>
            </a:pPr>
            <a:r>
              <a:rPr lang="en-GB" sz="2400" dirty="0" smtClean="0"/>
              <a:t>courageous</a:t>
            </a:r>
          </a:p>
          <a:p>
            <a:pPr marL="0" indent="0" algn="r" eaLnBrk="1" hangingPunct="1">
              <a:lnSpc>
                <a:spcPct val="90000"/>
              </a:lnSpc>
              <a:buFontTx/>
              <a:buNone/>
            </a:pPr>
            <a:r>
              <a:rPr lang="en-GB" sz="2400" dirty="0" smtClean="0"/>
              <a:t>risk-taking</a:t>
            </a:r>
          </a:p>
          <a:p>
            <a:pPr marL="0" indent="0" algn="r" eaLnBrk="1" hangingPunct="1">
              <a:lnSpc>
                <a:spcPct val="90000"/>
              </a:lnSpc>
              <a:buFontTx/>
              <a:buNone/>
            </a:pPr>
            <a:r>
              <a:rPr lang="en-GB" sz="2400" dirty="0" smtClean="0"/>
              <a:t>obedient</a:t>
            </a:r>
          </a:p>
          <a:p>
            <a:pPr marL="0" indent="0" algn="r" eaLnBrk="1" hangingPunct="1">
              <a:lnSpc>
                <a:spcPct val="90000"/>
              </a:lnSpc>
              <a:buFontTx/>
              <a:buNone/>
            </a:pPr>
            <a:r>
              <a:rPr lang="en-GB" sz="2400" dirty="0" smtClean="0"/>
              <a:t>resilient</a:t>
            </a:r>
          </a:p>
          <a:p>
            <a:pPr marL="0" indent="0" algn="r" eaLnBrk="1" hangingPunct="1">
              <a:lnSpc>
                <a:spcPct val="90000"/>
              </a:lnSpc>
              <a:buFontTx/>
              <a:buNone/>
            </a:pPr>
            <a:r>
              <a:rPr lang="en-GB" sz="2400" dirty="0" smtClean="0"/>
              <a:t>humble</a:t>
            </a:r>
          </a:p>
          <a:p>
            <a:pPr marL="0" indent="0" algn="r" eaLnBrk="1" hangingPunct="1">
              <a:lnSpc>
                <a:spcPct val="90000"/>
              </a:lnSpc>
              <a:buFontTx/>
              <a:buNone/>
            </a:pPr>
            <a:r>
              <a:rPr lang="en-GB" sz="2400" dirty="0" smtClean="0"/>
              <a:t>serving</a:t>
            </a:r>
          </a:p>
          <a:p>
            <a:pPr marL="0" indent="0" algn="r" eaLnBrk="1" hangingPunct="1">
              <a:lnSpc>
                <a:spcPct val="90000"/>
              </a:lnSpc>
              <a:buFontTx/>
              <a:buNone/>
            </a:pPr>
            <a:r>
              <a:rPr lang="en-GB" sz="2400" dirty="0" smtClean="0"/>
              <a:t>flexible</a:t>
            </a:r>
          </a:p>
        </p:txBody>
      </p:sp>
      <p:sp>
        <p:nvSpPr>
          <p:cNvPr id="12294" name="Rectangle 4"/>
          <p:cNvSpPr>
            <a:spLocks noGrp="1" noChangeArrowheads="1"/>
          </p:cNvSpPr>
          <p:nvPr>
            <p:ph type="body" sz="half" idx="2"/>
          </p:nvPr>
        </p:nvSpPr>
        <p:spPr>
          <a:xfrm>
            <a:off x="6006008" y="1484784"/>
            <a:ext cx="4038600" cy="4525963"/>
          </a:xfrm>
        </p:spPr>
        <p:txBody>
          <a:bodyPr/>
          <a:lstStyle/>
          <a:p>
            <a:pPr marL="0" indent="0" eaLnBrk="1" hangingPunct="1">
              <a:lnSpc>
                <a:spcPct val="90000"/>
              </a:lnSpc>
              <a:buFontTx/>
              <a:buNone/>
            </a:pPr>
            <a:r>
              <a:rPr lang="en-GB" sz="2400" dirty="0" smtClean="0"/>
              <a:t>creative</a:t>
            </a:r>
          </a:p>
          <a:p>
            <a:pPr marL="0" indent="0" eaLnBrk="1" hangingPunct="1">
              <a:lnSpc>
                <a:spcPct val="90000"/>
              </a:lnSpc>
              <a:buFontTx/>
              <a:buNone/>
            </a:pPr>
            <a:r>
              <a:rPr lang="en-GB" sz="2400" dirty="0" smtClean="0"/>
              <a:t>visionary</a:t>
            </a:r>
          </a:p>
          <a:p>
            <a:pPr marL="0" indent="0" eaLnBrk="1" hangingPunct="1">
              <a:lnSpc>
                <a:spcPct val="90000"/>
              </a:lnSpc>
              <a:buFontTx/>
              <a:buNone/>
            </a:pPr>
            <a:r>
              <a:rPr lang="en-GB" sz="2400" dirty="0" smtClean="0"/>
              <a:t>inspiring</a:t>
            </a:r>
          </a:p>
          <a:p>
            <a:pPr marL="0" indent="0" eaLnBrk="1" hangingPunct="1">
              <a:lnSpc>
                <a:spcPct val="90000"/>
              </a:lnSpc>
              <a:buFontTx/>
              <a:buNone/>
            </a:pPr>
            <a:r>
              <a:rPr lang="en-GB" sz="2400" dirty="0" smtClean="0"/>
              <a:t>accountable</a:t>
            </a:r>
          </a:p>
          <a:p>
            <a:pPr marL="0" indent="0" eaLnBrk="1" hangingPunct="1">
              <a:lnSpc>
                <a:spcPct val="90000"/>
              </a:lnSpc>
              <a:buFontTx/>
              <a:buNone/>
            </a:pPr>
            <a:r>
              <a:rPr lang="en-GB" sz="2400" dirty="0" smtClean="0"/>
              <a:t>teachable</a:t>
            </a:r>
          </a:p>
          <a:p>
            <a:pPr marL="0" indent="0" eaLnBrk="1" hangingPunct="1">
              <a:lnSpc>
                <a:spcPct val="90000"/>
              </a:lnSpc>
              <a:buFontTx/>
              <a:buNone/>
            </a:pPr>
            <a:r>
              <a:rPr lang="en-GB" sz="2400" dirty="0" smtClean="0"/>
              <a:t>apprenticing</a:t>
            </a:r>
          </a:p>
          <a:p>
            <a:pPr marL="0" indent="0" eaLnBrk="1" hangingPunct="1">
              <a:lnSpc>
                <a:spcPct val="90000"/>
              </a:lnSpc>
              <a:buFontTx/>
              <a:buNone/>
            </a:pPr>
            <a:r>
              <a:rPr lang="en-GB" sz="2400" dirty="0" smtClean="0"/>
              <a:t>missional</a:t>
            </a:r>
          </a:p>
          <a:p>
            <a:pPr marL="0" indent="0" eaLnBrk="1" hangingPunct="1">
              <a:lnSpc>
                <a:spcPct val="90000"/>
              </a:lnSpc>
              <a:buFontTx/>
              <a:buNone/>
            </a:pPr>
            <a:r>
              <a:rPr lang="en-GB" sz="2400" dirty="0" smtClean="0"/>
              <a:t>strategic</a:t>
            </a:r>
          </a:p>
          <a:p>
            <a:pPr marL="0" indent="0" eaLnBrk="1" hangingPunct="1">
              <a:lnSpc>
                <a:spcPct val="90000"/>
              </a:lnSpc>
              <a:buFontTx/>
              <a:buNone/>
            </a:pPr>
            <a:r>
              <a:rPr lang="en-GB" sz="2400" dirty="0" smtClean="0"/>
              <a:t>balanced</a:t>
            </a:r>
          </a:p>
          <a:p>
            <a:pPr marL="0" indent="0" eaLnBrk="1" hangingPunct="1">
              <a:lnSpc>
                <a:spcPct val="90000"/>
              </a:lnSpc>
              <a:buFontTx/>
              <a:buNone/>
            </a:pPr>
            <a:r>
              <a:rPr lang="en-GB" sz="2400" dirty="0" smtClean="0"/>
              <a:t>culturally authentic</a:t>
            </a:r>
          </a:p>
          <a:p>
            <a:pPr marL="0" indent="0" eaLnBrk="1" hangingPunct="1">
              <a:lnSpc>
                <a:spcPct val="90000"/>
              </a:lnSpc>
              <a:buFontTx/>
              <a:buNone/>
            </a:pPr>
            <a:r>
              <a:rPr lang="en-GB" sz="2400" dirty="0" smtClean="0"/>
              <a:t>leaders!</a:t>
            </a:r>
          </a:p>
          <a:p>
            <a:pPr marL="0" indent="0" eaLnBrk="1" hangingPunct="1">
              <a:lnSpc>
                <a:spcPct val="90000"/>
              </a:lnSpc>
              <a:buFontTx/>
              <a:buNone/>
            </a:pPr>
            <a:r>
              <a:rPr lang="en-GB" sz="2400" dirty="0" smtClean="0">
                <a:solidFill>
                  <a:srgbClr val="167AA0"/>
                </a:solidFill>
              </a:rPr>
              <a:t>any other suggestions?</a:t>
            </a:r>
          </a:p>
        </p:txBody>
      </p:sp>
      <p:pic>
        <p:nvPicPr>
          <p:cNvPr id="8" name="Picture 6" descr="hand holding"/>
          <p:cNvPicPr>
            <a:picLocks noChangeAspect="1" noChangeArrowheads="1"/>
          </p:cNvPicPr>
          <p:nvPr/>
        </p:nvPicPr>
        <p:blipFill>
          <a:blip r:embed="rId3" cstate="print"/>
          <a:srcRect/>
          <a:stretch>
            <a:fillRect/>
          </a:stretch>
        </p:blipFill>
        <p:spPr bwMode="auto">
          <a:xfrm>
            <a:off x="395536" y="2608959"/>
            <a:ext cx="2592413" cy="3897002"/>
          </a:xfrm>
          <a:prstGeom prst="rect">
            <a:avLst/>
          </a:prstGeom>
          <a:noFill/>
          <a:ln w="9525">
            <a:noFill/>
            <a:miter lim="800000"/>
            <a:headEnd/>
            <a:tailEnd/>
          </a:ln>
        </p:spPr>
      </p:pic>
    </p:spTree>
    <p:extLst>
      <p:ext uri="{BB962C8B-B14F-4D97-AF65-F5344CB8AC3E}">
        <p14:creationId xmlns:p14="http://schemas.microsoft.com/office/powerpoint/2010/main" val="4213976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331640" y="2564905"/>
            <a:ext cx="2952328" cy="936104"/>
          </a:xfrm>
        </p:spPr>
        <p:txBody>
          <a:bodyPr/>
          <a:lstStyle/>
          <a:p>
            <a:pPr marL="0" indent="0">
              <a:buNone/>
            </a:pPr>
            <a:r>
              <a:rPr lang="en-GB" sz="4000" dirty="0" smtClean="0"/>
              <a:t>Coffee break</a:t>
            </a:r>
            <a:endParaRPr lang="en-GB" sz="4000" dirty="0"/>
          </a:p>
        </p:txBody>
      </p:sp>
    </p:spTree>
    <p:extLst>
      <p:ext uri="{BB962C8B-B14F-4D97-AF65-F5344CB8AC3E}">
        <p14:creationId xmlns:p14="http://schemas.microsoft.com/office/powerpoint/2010/main" val="107350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i="1" dirty="0" smtClean="0"/>
              <a:t>A </a:t>
            </a:r>
            <a:r>
              <a:rPr lang="en-GB" i="1" dirty="0"/>
              <a:t>team is… a group of </a:t>
            </a:r>
            <a:r>
              <a:rPr lang="en-GB" b="1" i="1" dirty="0"/>
              <a:t>people committed</a:t>
            </a:r>
            <a:r>
              <a:rPr lang="en-GB" i="1" dirty="0"/>
              <a:t> to work to a common </a:t>
            </a:r>
            <a:r>
              <a:rPr lang="en-GB" b="1" i="1" dirty="0"/>
              <a:t>purpose</a:t>
            </a:r>
            <a:r>
              <a:rPr lang="en-GB" i="1" dirty="0"/>
              <a:t> which seeks to maximise the effectiveness of its members’ </a:t>
            </a:r>
            <a:r>
              <a:rPr lang="en-GB" b="1" i="1" dirty="0"/>
              <a:t>contributions, gifts and resources</a:t>
            </a:r>
            <a:r>
              <a:rPr lang="en-GB" i="1" dirty="0"/>
              <a:t> so that each is </a:t>
            </a:r>
            <a:r>
              <a:rPr lang="en-GB" b="1" i="1" dirty="0"/>
              <a:t>built up</a:t>
            </a:r>
            <a:r>
              <a:rPr lang="en-GB" i="1" dirty="0"/>
              <a:t> as harmonious and fruitful </a:t>
            </a:r>
            <a:r>
              <a:rPr lang="en-GB" b="1" i="1" dirty="0"/>
              <a:t>relationships </a:t>
            </a:r>
            <a:r>
              <a:rPr lang="en-GB" i="1" dirty="0"/>
              <a:t>develop.</a:t>
            </a:r>
            <a:endParaRPr lang="en-US" i="1" dirty="0"/>
          </a:p>
          <a:p>
            <a:endParaRPr lang="en-US" dirty="0"/>
          </a:p>
        </p:txBody>
      </p:sp>
      <p:sp>
        <p:nvSpPr>
          <p:cNvPr id="3" name="Title 2"/>
          <p:cNvSpPr>
            <a:spLocks noGrp="1"/>
          </p:cNvSpPr>
          <p:nvPr>
            <p:ph type="title"/>
          </p:nvPr>
        </p:nvSpPr>
        <p:spPr/>
        <p:txBody>
          <a:bodyPr/>
          <a:lstStyle/>
          <a:p>
            <a:r>
              <a:rPr lang="en-GB" b="1" smtClean="0"/>
              <a:t>Team and Group Dynamics</a:t>
            </a:r>
            <a:r>
              <a:rPr lang="en-US" b="1" dirty="0"/>
              <a:t/>
            </a:r>
            <a:br>
              <a:rPr lang="en-US" b="1" dirty="0"/>
            </a:br>
            <a:endParaRPr lang="en-US" dirty="0"/>
          </a:p>
        </p:txBody>
      </p:sp>
    </p:spTree>
    <p:extLst>
      <p:ext uri="{BB962C8B-B14F-4D97-AF65-F5344CB8AC3E}">
        <p14:creationId xmlns:p14="http://schemas.microsoft.com/office/powerpoint/2010/main" val="1167126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16" y="485429"/>
            <a:ext cx="8686800" cy="990600"/>
          </a:xfrm>
        </p:spPr>
        <p:txBody>
          <a:bodyPr/>
          <a:lstStyle/>
          <a:p>
            <a:pPr algn="l"/>
            <a:r>
              <a:rPr lang="en-GB" sz="3600" b="1" smtClean="0"/>
              <a:t>Lencioni’s five </a:t>
            </a:r>
            <a:br>
              <a:rPr lang="en-GB" sz="3600" b="1" smtClean="0"/>
            </a:br>
            <a:r>
              <a:rPr lang="en-GB" sz="3600" b="1" smtClean="0"/>
              <a:t>dysfunctions of a team</a:t>
            </a:r>
            <a:r>
              <a:rPr lang="en-GB"/>
              <a:t/>
            </a:r>
            <a:br>
              <a:rPr lang="en-GB"/>
            </a:br>
            <a:endParaRPr lang="en-US"/>
          </a:p>
        </p:txBody>
      </p:sp>
      <p:sp>
        <p:nvSpPr>
          <p:cNvPr id="5" name="Flowchart: Extract 4"/>
          <p:cNvSpPr/>
          <p:nvPr/>
        </p:nvSpPr>
        <p:spPr>
          <a:xfrm>
            <a:off x="1583668" y="1692052"/>
            <a:ext cx="5976664" cy="4536504"/>
          </a:xfrm>
          <a:prstGeom prst="flowChartExtra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smtClean="0">
                <a:solidFill>
                  <a:schemeClr val="tx1"/>
                </a:solidFill>
              </a:rPr>
              <a:t>Inattention to</a:t>
            </a:r>
          </a:p>
          <a:p>
            <a:pPr algn="ctr"/>
            <a:r>
              <a:rPr lang="en-GB" b="1" smtClean="0">
                <a:solidFill>
                  <a:schemeClr val="tx1"/>
                </a:solidFill>
              </a:rPr>
              <a:t>Results</a:t>
            </a:r>
          </a:p>
          <a:p>
            <a:pPr algn="ctr"/>
            <a:r>
              <a:rPr lang="en-GB" smtClean="0"/>
              <a:t> </a:t>
            </a:r>
          </a:p>
          <a:p>
            <a:pPr algn="ctr"/>
            <a:r>
              <a:rPr lang="en-GB" b="1" smtClean="0">
                <a:solidFill>
                  <a:schemeClr val="tx1"/>
                </a:solidFill>
              </a:rPr>
              <a:t>Avoindance of accountability</a:t>
            </a:r>
          </a:p>
          <a:p>
            <a:pPr algn="ctr"/>
            <a:endParaRPr lang="en-GB" smtClean="0"/>
          </a:p>
          <a:p>
            <a:pPr algn="ctr"/>
            <a:r>
              <a:rPr lang="en-GB" b="1" smtClean="0">
                <a:solidFill>
                  <a:schemeClr val="tx1"/>
                </a:solidFill>
              </a:rPr>
              <a:t>Lack of Commitment</a:t>
            </a:r>
          </a:p>
          <a:p>
            <a:pPr algn="ctr"/>
            <a:endParaRPr lang="en-GB" smtClean="0"/>
          </a:p>
          <a:p>
            <a:pPr algn="ctr"/>
            <a:r>
              <a:rPr lang="en-GB" b="1" smtClean="0">
                <a:solidFill>
                  <a:schemeClr val="tx1"/>
                </a:solidFill>
              </a:rPr>
              <a:t>Fear of Conflict</a:t>
            </a:r>
          </a:p>
          <a:p>
            <a:pPr algn="ctr"/>
            <a:endParaRPr lang="en-GB" smtClean="0"/>
          </a:p>
          <a:p>
            <a:pPr algn="ctr"/>
            <a:r>
              <a:rPr lang="en-GB" b="1" smtClean="0">
                <a:solidFill>
                  <a:schemeClr val="tx1"/>
                </a:solidFill>
              </a:rPr>
              <a:t>Absence of Trust</a:t>
            </a:r>
          </a:p>
          <a:p>
            <a:pPr algn="ctr"/>
            <a:endParaRPr lang="en-GB"/>
          </a:p>
          <a:p>
            <a:pPr algn="ctr"/>
            <a:endParaRPr lang="en-GB" smtClean="0"/>
          </a:p>
          <a:p>
            <a:pPr algn="ctr"/>
            <a:endParaRPr lang="en-GB"/>
          </a:p>
          <a:p>
            <a:pPr algn="ctr"/>
            <a:endParaRPr lang="en-GB" smtClean="0"/>
          </a:p>
          <a:p>
            <a:pPr algn="ctr"/>
            <a:endParaRPr lang="en-GB" smtClean="0"/>
          </a:p>
          <a:p>
            <a:pPr algn="ctr"/>
            <a:endParaRPr lang="en-US"/>
          </a:p>
        </p:txBody>
      </p:sp>
      <p:cxnSp>
        <p:nvCxnSpPr>
          <p:cNvPr id="7" name="Straight Connector 6"/>
          <p:cNvCxnSpPr/>
          <p:nvPr/>
        </p:nvCxnSpPr>
        <p:spPr>
          <a:xfrm>
            <a:off x="3707904" y="2996952"/>
            <a:ext cx="17281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123728" y="5517232"/>
            <a:ext cx="48245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131840" y="3861048"/>
            <a:ext cx="28083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723750" y="4653136"/>
            <a:ext cx="36484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034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27772"/>
            <a:ext cx="8686800" cy="990600"/>
          </a:xfrm>
        </p:spPr>
        <p:txBody>
          <a:bodyPr/>
          <a:lstStyle/>
          <a:p>
            <a:pPr algn="l"/>
            <a:r>
              <a:rPr lang="en-GB" sz="3600" b="1" smtClean="0"/>
              <a:t>A Functional Team </a:t>
            </a:r>
            <a:r>
              <a:rPr lang="en-GB"/>
              <a:t/>
            </a:r>
            <a:br>
              <a:rPr lang="en-GB"/>
            </a:br>
            <a:endParaRPr lang="en-US"/>
          </a:p>
        </p:txBody>
      </p:sp>
      <p:sp>
        <p:nvSpPr>
          <p:cNvPr id="5" name="Flowchart: Extract 4"/>
          <p:cNvSpPr/>
          <p:nvPr/>
        </p:nvSpPr>
        <p:spPr>
          <a:xfrm>
            <a:off x="1583668" y="1692052"/>
            <a:ext cx="5976664" cy="4536504"/>
          </a:xfrm>
          <a:prstGeom prst="flowChartExtra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smtClean="0">
              <a:solidFill>
                <a:schemeClr val="tx1"/>
              </a:solidFill>
            </a:endParaRPr>
          </a:p>
          <a:p>
            <a:pPr algn="ctr"/>
            <a:r>
              <a:rPr lang="en-GB" b="1" smtClean="0">
                <a:solidFill>
                  <a:schemeClr val="tx1"/>
                </a:solidFill>
              </a:rPr>
              <a:t>Focussing on Goals</a:t>
            </a:r>
          </a:p>
          <a:p>
            <a:pPr algn="ctr"/>
            <a:r>
              <a:rPr lang="en-GB" sz="800" smtClean="0"/>
              <a:t> </a:t>
            </a:r>
          </a:p>
          <a:p>
            <a:pPr algn="ctr"/>
            <a:endParaRPr lang="en-GB" b="1" smtClean="0">
              <a:solidFill>
                <a:schemeClr val="tx1"/>
              </a:solidFill>
            </a:endParaRPr>
          </a:p>
          <a:p>
            <a:pPr algn="ctr"/>
            <a:r>
              <a:rPr lang="en-GB" b="1" smtClean="0">
                <a:solidFill>
                  <a:schemeClr val="tx1"/>
                </a:solidFill>
              </a:rPr>
              <a:t>Being accountable</a:t>
            </a:r>
          </a:p>
          <a:p>
            <a:pPr algn="ctr"/>
            <a:endParaRPr lang="en-GB" sz="1200" b="1">
              <a:solidFill>
                <a:schemeClr val="tx1"/>
              </a:solidFill>
            </a:endParaRPr>
          </a:p>
          <a:p>
            <a:pPr algn="ctr"/>
            <a:endParaRPr lang="en-GB" sz="1200" b="1" smtClean="0">
              <a:solidFill>
                <a:schemeClr val="tx1"/>
              </a:solidFill>
            </a:endParaRPr>
          </a:p>
          <a:p>
            <a:pPr algn="ctr"/>
            <a:r>
              <a:rPr lang="en-GB" b="1" smtClean="0">
                <a:solidFill>
                  <a:schemeClr val="tx1"/>
                </a:solidFill>
              </a:rPr>
              <a:t>Commitment to the task</a:t>
            </a:r>
          </a:p>
          <a:p>
            <a:pPr algn="ctr"/>
            <a:endParaRPr lang="en-GB" sz="800" b="1" smtClean="0">
              <a:solidFill>
                <a:schemeClr val="tx1"/>
              </a:solidFill>
            </a:endParaRPr>
          </a:p>
          <a:p>
            <a:pPr algn="ctr"/>
            <a:r>
              <a:rPr lang="en-GB" b="1" smtClean="0">
                <a:solidFill>
                  <a:schemeClr val="tx1"/>
                </a:solidFill>
              </a:rPr>
              <a:t>Expressing disagreement</a:t>
            </a:r>
          </a:p>
          <a:p>
            <a:pPr algn="ctr"/>
            <a:endParaRPr lang="en-GB" sz="800" smtClean="0"/>
          </a:p>
          <a:p>
            <a:pPr algn="ctr"/>
            <a:endParaRPr lang="en-GB" sz="800" b="1" smtClean="0">
              <a:solidFill>
                <a:schemeClr val="tx1"/>
              </a:solidFill>
            </a:endParaRPr>
          </a:p>
          <a:p>
            <a:pPr algn="ctr"/>
            <a:r>
              <a:rPr lang="en-GB" b="1" smtClean="0">
                <a:solidFill>
                  <a:schemeClr val="tx1"/>
                </a:solidFill>
              </a:rPr>
              <a:t>Developing Trust</a:t>
            </a:r>
          </a:p>
          <a:p>
            <a:pPr algn="ctr"/>
            <a:endParaRPr lang="en-GB"/>
          </a:p>
          <a:p>
            <a:pPr algn="ctr"/>
            <a:endParaRPr lang="en-GB" smtClean="0"/>
          </a:p>
          <a:p>
            <a:pPr algn="ctr"/>
            <a:endParaRPr lang="en-GB"/>
          </a:p>
          <a:p>
            <a:pPr algn="ctr"/>
            <a:endParaRPr lang="en-GB" smtClean="0"/>
          </a:p>
          <a:p>
            <a:pPr algn="ctr"/>
            <a:endParaRPr lang="en-GB" smtClean="0"/>
          </a:p>
          <a:p>
            <a:pPr algn="ctr"/>
            <a:endParaRPr lang="en-US"/>
          </a:p>
        </p:txBody>
      </p:sp>
      <p:cxnSp>
        <p:nvCxnSpPr>
          <p:cNvPr id="7" name="Straight Connector 6"/>
          <p:cNvCxnSpPr/>
          <p:nvPr/>
        </p:nvCxnSpPr>
        <p:spPr>
          <a:xfrm>
            <a:off x="3707904" y="2996952"/>
            <a:ext cx="17281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123728" y="5517232"/>
            <a:ext cx="48245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131840" y="3861048"/>
            <a:ext cx="28083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723750" y="4653136"/>
            <a:ext cx="36484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2619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971328"/>
            <a:ext cx="8301608" cy="3729608"/>
          </a:xfrm>
        </p:spPr>
        <p:txBody>
          <a:bodyPr/>
          <a:lstStyle/>
          <a:p>
            <a:pPr marL="0" indent="0">
              <a:buNone/>
            </a:pPr>
            <a:r>
              <a:rPr lang="en-GB"/>
              <a:t>Ask each member share their response with the rest of the team to the following two areas – take each theme separately </a:t>
            </a:r>
            <a:r>
              <a:rPr lang="en-GB" i="1"/>
              <a:t>(leader goes first!) Make sure you leave enough time for everyone to speak: </a:t>
            </a:r>
            <a:endParaRPr lang="en-GB"/>
          </a:p>
          <a:p>
            <a:pPr marL="0" indent="0">
              <a:buNone/>
            </a:pPr>
            <a:r>
              <a:rPr lang="en-GB"/>
              <a:t>1. Talk about your name – how you came by it, how you feel about it </a:t>
            </a:r>
          </a:p>
          <a:p>
            <a:pPr marL="0" indent="0">
              <a:buNone/>
            </a:pPr>
            <a:r>
              <a:rPr lang="en-GB"/>
              <a:t>2. Share your most memorable spiritual experience </a:t>
            </a:r>
          </a:p>
          <a:p>
            <a:endParaRPr lang="en-US"/>
          </a:p>
        </p:txBody>
      </p:sp>
      <p:sp>
        <p:nvSpPr>
          <p:cNvPr id="3" name="Title 2"/>
          <p:cNvSpPr>
            <a:spLocks noGrp="1"/>
          </p:cNvSpPr>
          <p:nvPr>
            <p:ph type="title"/>
          </p:nvPr>
        </p:nvSpPr>
        <p:spPr>
          <a:xfrm>
            <a:off x="-1332656" y="1124744"/>
            <a:ext cx="8229600" cy="990600"/>
          </a:xfrm>
        </p:spPr>
        <p:txBody>
          <a:bodyPr/>
          <a:lstStyle/>
          <a:p>
            <a:r>
              <a:rPr lang="en-GB" sz="4000" b="1"/>
              <a:t>To Trust or Not to Trust </a:t>
            </a:r>
            <a:endParaRPr lang="en-US" sz="4000"/>
          </a:p>
        </p:txBody>
      </p:sp>
    </p:spTree>
    <p:extLst>
      <p:ext uri="{BB962C8B-B14F-4D97-AF65-F5344CB8AC3E}">
        <p14:creationId xmlns:p14="http://schemas.microsoft.com/office/powerpoint/2010/main" val="710162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2008" y="1283568"/>
            <a:ext cx="9180512" cy="3657600"/>
          </a:xfrm>
        </p:spPr>
        <p:txBody>
          <a:bodyPr/>
          <a:lstStyle/>
          <a:p>
            <a:pPr marL="0" indent="0">
              <a:buNone/>
            </a:pPr>
            <a:r>
              <a:rPr lang="en-GB" dirty="0"/>
              <a:t>T</a:t>
            </a:r>
            <a:r>
              <a:rPr lang="en-GB" dirty="0" smtClean="0"/>
              <a:t>hink </a:t>
            </a:r>
            <a:r>
              <a:rPr lang="en-GB" dirty="0"/>
              <a:t>of a group that you have been a member of where you felt there was trust among the </a:t>
            </a:r>
            <a:r>
              <a:rPr lang="en-GB" dirty="0" smtClean="0"/>
              <a:t>members.</a:t>
            </a:r>
          </a:p>
          <a:p>
            <a:pPr marL="0" indent="0">
              <a:buNone/>
            </a:pPr>
            <a:r>
              <a:rPr lang="en-GB" sz="2800" dirty="0" smtClean="0"/>
              <a:t>Why </a:t>
            </a:r>
            <a:r>
              <a:rPr lang="en-GB" sz="2800" dirty="0"/>
              <a:t>do you think you trusted one another? </a:t>
            </a:r>
            <a:endParaRPr lang="en-GB" sz="2800" dirty="0" smtClean="0"/>
          </a:p>
          <a:p>
            <a:pPr marL="0" indent="0">
              <a:buNone/>
            </a:pPr>
            <a:r>
              <a:rPr lang="en-GB" sz="2800" dirty="0" smtClean="0"/>
              <a:t>How did it feel being part of that group? </a:t>
            </a:r>
          </a:p>
          <a:p>
            <a:pPr marL="0" indent="0">
              <a:buNone/>
            </a:pPr>
            <a:r>
              <a:rPr lang="en-GB" sz="2800" b="1" dirty="0" smtClean="0"/>
              <a:t>1. </a:t>
            </a:r>
            <a:r>
              <a:rPr lang="en-GB" sz="2800" dirty="0" smtClean="0"/>
              <a:t> </a:t>
            </a:r>
            <a:r>
              <a:rPr lang="en-GB" sz="2800" b="1" dirty="0" smtClean="0"/>
              <a:t>What causes us to trust? </a:t>
            </a:r>
            <a:endParaRPr lang="en-GB" sz="2800" dirty="0" smtClean="0"/>
          </a:p>
          <a:p>
            <a:pPr marL="0" indent="0">
              <a:buNone/>
            </a:pPr>
            <a:r>
              <a:rPr lang="en-GB" dirty="0" smtClean="0"/>
              <a:t>Now </a:t>
            </a:r>
            <a:r>
              <a:rPr lang="en-GB" dirty="0"/>
              <a:t>think of a group where you felt there wasn’t trust. </a:t>
            </a:r>
            <a:endParaRPr lang="en-GB" dirty="0" smtClean="0"/>
          </a:p>
          <a:p>
            <a:pPr marL="0" indent="0">
              <a:buNone/>
            </a:pPr>
            <a:r>
              <a:rPr lang="en-GB" sz="2800" dirty="0" smtClean="0"/>
              <a:t>Why </a:t>
            </a:r>
            <a:r>
              <a:rPr lang="en-GB" sz="2800" dirty="0"/>
              <a:t>do you think that was? </a:t>
            </a:r>
            <a:endParaRPr lang="en-GB" sz="2800" dirty="0" smtClean="0"/>
          </a:p>
          <a:p>
            <a:pPr marL="0" indent="0">
              <a:buNone/>
            </a:pPr>
            <a:r>
              <a:rPr lang="en-GB" sz="2800" dirty="0" smtClean="0"/>
              <a:t>How </a:t>
            </a:r>
            <a:r>
              <a:rPr lang="en-GB" sz="2800" dirty="0"/>
              <a:t>did it feel being part of that group? </a:t>
            </a:r>
          </a:p>
          <a:p>
            <a:pPr marL="0" indent="0">
              <a:buNone/>
            </a:pPr>
            <a:r>
              <a:rPr lang="en-GB" sz="2800" b="1" dirty="0" smtClean="0"/>
              <a:t>2. What </a:t>
            </a:r>
            <a:r>
              <a:rPr lang="en-GB" sz="2800" b="1" dirty="0"/>
              <a:t>causes us not to trust? </a:t>
            </a:r>
            <a:endParaRPr lang="en-GB" sz="2800" dirty="0"/>
          </a:p>
          <a:p>
            <a:endParaRPr lang="en-US" dirty="0"/>
          </a:p>
        </p:txBody>
      </p:sp>
    </p:spTree>
    <p:extLst>
      <p:ext uri="{BB962C8B-B14F-4D97-AF65-F5344CB8AC3E}">
        <p14:creationId xmlns:p14="http://schemas.microsoft.com/office/powerpoint/2010/main" val="348220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9" name="Rectangle 29"/>
          <p:cNvSpPr>
            <a:spLocks noGrp="1" noChangeArrowheads="1"/>
          </p:cNvSpPr>
          <p:nvPr>
            <p:ph type="title"/>
          </p:nvPr>
        </p:nvSpPr>
        <p:spPr>
          <a:xfrm>
            <a:off x="251519" y="692696"/>
            <a:ext cx="8229600" cy="620085"/>
          </a:xfrm>
        </p:spPr>
        <p:txBody>
          <a:bodyPr/>
          <a:lstStyle/>
          <a:p>
            <a:pPr algn="l"/>
            <a:r>
              <a:rPr lang="en-GB" dirty="0" smtClean="0"/>
              <a:t>Why Team?</a:t>
            </a:r>
            <a:br>
              <a:rPr lang="en-GB" dirty="0" smtClean="0"/>
            </a:br>
            <a:r>
              <a:rPr lang="en-GB" dirty="0" smtClean="0"/>
              <a:t>Some reasons </a:t>
            </a:r>
            <a:r>
              <a:rPr lang="en-GB" dirty="0"/>
              <a:t>for team</a:t>
            </a:r>
          </a:p>
        </p:txBody>
      </p:sp>
      <p:sp>
        <p:nvSpPr>
          <p:cNvPr id="10270" name="Rectangle 30"/>
          <p:cNvSpPr>
            <a:spLocks noGrp="1" noChangeArrowheads="1"/>
          </p:cNvSpPr>
          <p:nvPr>
            <p:ph type="body" idx="1"/>
          </p:nvPr>
        </p:nvSpPr>
        <p:spPr>
          <a:xfrm>
            <a:off x="107505" y="1844824"/>
            <a:ext cx="8971408" cy="4536505"/>
          </a:xfrm>
        </p:spPr>
        <p:txBody>
          <a:bodyPr/>
          <a:lstStyle/>
          <a:p>
            <a:pPr>
              <a:lnSpc>
                <a:spcPct val="90000"/>
              </a:lnSpc>
            </a:pPr>
            <a:r>
              <a:rPr lang="en-GB" dirty="0"/>
              <a:t>models Christian community </a:t>
            </a:r>
            <a:r>
              <a:rPr lang="en-GB" dirty="0" smtClean="0"/>
              <a:t>life, learning and mentoring for future leaders</a:t>
            </a:r>
            <a:endParaRPr lang="en-GB" dirty="0"/>
          </a:p>
          <a:p>
            <a:pPr>
              <a:lnSpc>
                <a:spcPct val="90000"/>
              </a:lnSpc>
            </a:pPr>
            <a:r>
              <a:rPr lang="en-GB" dirty="0" smtClean="0"/>
              <a:t>shares </a:t>
            </a:r>
            <a:r>
              <a:rPr lang="en-GB" dirty="0"/>
              <a:t>authority and </a:t>
            </a:r>
            <a:r>
              <a:rPr lang="en-GB" dirty="0" smtClean="0"/>
              <a:t>responsibility and offers a </a:t>
            </a:r>
            <a:r>
              <a:rPr lang="en-GB" dirty="0"/>
              <a:t>place for mutual </a:t>
            </a:r>
            <a:r>
              <a:rPr lang="en-GB" dirty="0" smtClean="0"/>
              <a:t>accountability</a:t>
            </a:r>
            <a:endParaRPr lang="en-GB" dirty="0"/>
          </a:p>
          <a:p>
            <a:pPr>
              <a:lnSpc>
                <a:spcPct val="90000"/>
              </a:lnSpc>
            </a:pPr>
            <a:r>
              <a:rPr lang="en-GB" dirty="0"/>
              <a:t>gathers the human </a:t>
            </a:r>
            <a:r>
              <a:rPr lang="en-GB" dirty="0" smtClean="0"/>
              <a:t>resources, the team can achieve </a:t>
            </a:r>
            <a:r>
              <a:rPr lang="en-GB" dirty="0"/>
              <a:t>more than individuals </a:t>
            </a:r>
          </a:p>
          <a:p>
            <a:pPr>
              <a:lnSpc>
                <a:spcPct val="90000"/>
              </a:lnSpc>
            </a:pPr>
            <a:r>
              <a:rPr lang="en-GB" dirty="0" smtClean="0"/>
              <a:t>areas </a:t>
            </a:r>
            <a:r>
              <a:rPr lang="en-GB" dirty="0"/>
              <a:t>of </a:t>
            </a:r>
            <a:r>
              <a:rPr lang="en-GB" dirty="0" smtClean="0"/>
              <a:t>weakness </a:t>
            </a:r>
            <a:r>
              <a:rPr lang="en-GB" dirty="0"/>
              <a:t>are covered by the strengths of </a:t>
            </a:r>
            <a:r>
              <a:rPr lang="en-GB" dirty="0" smtClean="0"/>
              <a:t>others</a:t>
            </a:r>
            <a:endParaRPr lang="en-GB" dirty="0"/>
          </a:p>
          <a:p>
            <a:pPr>
              <a:lnSpc>
                <a:spcPct val="90000"/>
              </a:lnSpc>
            </a:pPr>
            <a:r>
              <a:rPr lang="en-GB" dirty="0"/>
              <a:t>enables </a:t>
            </a:r>
            <a:r>
              <a:rPr lang="en-GB" dirty="0" smtClean="0"/>
              <a:t>support and </a:t>
            </a:r>
            <a:r>
              <a:rPr lang="en-GB" dirty="0"/>
              <a:t>diminishes the possibility of burnout and </a:t>
            </a:r>
            <a:r>
              <a:rPr lang="en-GB" dirty="0" smtClean="0"/>
              <a:t>disillusionment</a:t>
            </a:r>
            <a:endParaRPr lang="en-GB" dirty="0"/>
          </a:p>
        </p:txBody>
      </p:sp>
    </p:spTree>
    <p:extLst>
      <p:ext uri="{BB962C8B-B14F-4D97-AF65-F5344CB8AC3E}">
        <p14:creationId xmlns:p14="http://schemas.microsoft.com/office/powerpoint/2010/main" val="1267828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69"/>
                                        </p:tgtEl>
                                        <p:attrNameLst>
                                          <p:attrName>style.visibility</p:attrName>
                                        </p:attrNameLst>
                                      </p:cBhvr>
                                      <p:to>
                                        <p:strVal val="visible"/>
                                      </p:to>
                                    </p:set>
                                    <p:animEffect transition="in" filter="wipe(down)">
                                      <p:cBhvr>
                                        <p:cTn id="7" dur="500"/>
                                        <p:tgtEl>
                                          <p:spTgt spid="102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026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7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70">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70">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70">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9" grpId="0"/>
      <p:bldP spid="10269"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F6B0CA92-5864-45A6-A499-F6344D8BC740}" type="slidenum">
              <a:rPr lang="en-GB"/>
              <a:pPr/>
              <a:t>29</a:t>
            </a:fld>
            <a:endParaRPr lang="en-GB"/>
          </a:p>
        </p:txBody>
      </p:sp>
      <p:sp>
        <p:nvSpPr>
          <p:cNvPr id="15375" name="Rectangle 15"/>
          <p:cNvSpPr>
            <a:spLocks noGrp="1" noChangeArrowheads="1"/>
          </p:cNvSpPr>
          <p:nvPr>
            <p:ph type="title"/>
          </p:nvPr>
        </p:nvSpPr>
        <p:spPr>
          <a:xfrm>
            <a:off x="24441" y="1316255"/>
            <a:ext cx="6969125" cy="947738"/>
          </a:xfrm>
        </p:spPr>
        <p:txBody>
          <a:bodyPr/>
          <a:lstStyle/>
          <a:p>
            <a:r>
              <a:rPr lang="en-GB" dirty="0"/>
              <a:t>Team differences – the key</a:t>
            </a:r>
          </a:p>
        </p:txBody>
      </p:sp>
      <p:pic>
        <p:nvPicPr>
          <p:cNvPr id="15389" name="Picture 29" descr="rowers cam"/>
          <p:cNvPicPr>
            <a:picLocks noGrp="1" noChangeAspect="1" noChangeArrowheads="1"/>
          </p:cNvPicPr>
          <p:nvPr>
            <p:ph sz="half" idx="1"/>
          </p:nvPr>
        </p:nvPicPr>
        <p:blipFill>
          <a:blip r:embed="rId3" cstate="print"/>
          <a:srcRect/>
          <a:stretch>
            <a:fillRect/>
          </a:stretch>
        </p:blipFill>
        <p:spPr>
          <a:xfrm>
            <a:off x="2117049" y="2276872"/>
            <a:ext cx="4902200" cy="2370138"/>
          </a:xfrm>
          <a:noFill/>
          <a:ln/>
        </p:spPr>
      </p:pic>
      <p:sp>
        <p:nvSpPr>
          <p:cNvPr id="15385" name="Rectangle 25"/>
          <p:cNvSpPr>
            <a:spLocks noGrp="1" noChangeArrowheads="1"/>
          </p:cNvSpPr>
          <p:nvPr>
            <p:ph type="body" sz="half" idx="2"/>
          </p:nvPr>
        </p:nvSpPr>
        <p:spPr>
          <a:xfrm>
            <a:off x="517525" y="4294887"/>
            <a:ext cx="8108950" cy="2371725"/>
          </a:xfrm>
        </p:spPr>
        <p:txBody>
          <a:bodyPr/>
          <a:lstStyle/>
          <a:p>
            <a:pPr algn="ctr">
              <a:buFontTx/>
              <a:buNone/>
            </a:pPr>
            <a:endParaRPr lang="en-GB" sz="3200" dirty="0"/>
          </a:p>
          <a:p>
            <a:pPr algn="ctr">
              <a:buFontTx/>
              <a:buNone/>
            </a:pPr>
            <a:r>
              <a:rPr lang="en-GB" sz="3200" dirty="0"/>
              <a:t>working		or		working</a:t>
            </a:r>
          </a:p>
          <a:p>
            <a:pPr algn="ctr">
              <a:buFontTx/>
              <a:buNone/>
            </a:pPr>
            <a:r>
              <a:rPr lang="en-GB" sz="3200" dirty="0"/>
              <a:t>  </a:t>
            </a:r>
            <a:r>
              <a:rPr lang="en-GB" sz="3200" b="1" dirty="0">
                <a:solidFill>
                  <a:srgbClr val="159C64"/>
                </a:solidFill>
              </a:rPr>
              <a:t>for</a:t>
            </a:r>
            <a:r>
              <a:rPr lang="en-GB" sz="3200" b="1" dirty="0">
                <a:solidFill>
                  <a:srgbClr val="167AA0"/>
                </a:solidFill>
              </a:rPr>
              <a:t>					</a:t>
            </a:r>
            <a:r>
              <a:rPr lang="en-GB" sz="3200" b="1" dirty="0">
                <a:solidFill>
                  <a:srgbClr val="CB1872"/>
                </a:solidFill>
              </a:rPr>
              <a:t>against</a:t>
            </a:r>
          </a:p>
        </p:txBody>
      </p:sp>
    </p:spTree>
    <p:extLst>
      <p:ext uri="{BB962C8B-B14F-4D97-AF65-F5344CB8AC3E}">
        <p14:creationId xmlns:p14="http://schemas.microsoft.com/office/powerpoint/2010/main" val="249042884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836613"/>
            <a:ext cx="8229600" cy="5170487"/>
          </a:xfrm>
        </p:spPr>
        <p:txBody>
          <a:bodyPr>
            <a:normAutofit fontScale="92500"/>
          </a:bodyPr>
          <a:lstStyle/>
          <a:p>
            <a:pPr>
              <a:buFont typeface="Wingdings 3" pitchFamily="18" charset="2"/>
              <a:buNone/>
            </a:pPr>
            <a:endParaRPr lang="en-GB" dirty="0" smtClean="0"/>
          </a:p>
          <a:p>
            <a:r>
              <a:rPr lang="en-GB" dirty="0" smtClean="0"/>
              <a:t>Respect difference</a:t>
            </a:r>
          </a:p>
          <a:p>
            <a:r>
              <a:rPr lang="en-GB" dirty="0" smtClean="0"/>
              <a:t>Be a good listener</a:t>
            </a:r>
          </a:p>
          <a:p>
            <a:r>
              <a:rPr lang="en-GB" dirty="0" smtClean="0"/>
              <a:t>Challenge constructively</a:t>
            </a:r>
          </a:p>
          <a:p>
            <a:r>
              <a:rPr lang="en-GB" dirty="0" smtClean="0"/>
              <a:t>Give space so that all may contribute if they wish</a:t>
            </a:r>
          </a:p>
          <a:p>
            <a:r>
              <a:rPr lang="en-GB" dirty="0" smtClean="0"/>
              <a:t>Take responsibility for own learning </a:t>
            </a:r>
          </a:p>
          <a:p>
            <a:r>
              <a:rPr lang="en-GB" dirty="0" smtClean="0"/>
              <a:t>Questions are good</a:t>
            </a:r>
          </a:p>
          <a:p>
            <a:r>
              <a:rPr lang="en-GB" dirty="0" smtClean="0"/>
              <a:t>Mobile phones on silent please</a:t>
            </a:r>
          </a:p>
          <a:p>
            <a:r>
              <a:rPr lang="en-GB" dirty="0" smtClean="0"/>
              <a:t>Respect boundaries of confidentiality</a:t>
            </a:r>
          </a:p>
          <a:p>
            <a:pPr>
              <a:buNone/>
            </a:pPr>
            <a:endParaRPr lang="en-GB" dirty="0" smtClean="0"/>
          </a:p>
        </p:txBody>
      </p:sp>
      <p:sp>
        <p:nvSpPr>
          <p:cNvPr id="3" name="Title 2"/>
          <p:cNvSpPr>
            <a:spLocks noGrp="1"/>
          </p:cNvSpPr>
          <p:nvPr>
            <p:ph type="title"/>
          </p:nvPr>
        </p:nvSpPr>
        <p:spPr>
          <a:xfrm>
            <a:off x="0" y="476672"/>
            <a:ext cx="4186808" cy="648072"/>
          </a:xfrm>
        </p:spPr>
        <p:txBody>
          <a:bodyPr>
            <a:normAutofit/>
          </a:bodyPr>
          <a:lstStyle/>
          <a:p>
            <a:pPr>
              <a:defRPr/>
            </a:pPr>
            <a:r>
              <a:rPr lang="en-GB" sz="3600" dirty="0" smtClean="0"/>
              <a:t>Group agreement </a:t>
            </a:r>
            <a:endParaRPr lang="en-GB"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Rectangle 16"/>
          <p:cNvSpPr>
            <a:spLocks noGrp="1" noChangeArrowheads="1"/>
          </p:cNvSpPr>
          <p:nvPr>
            <p:ph type="title"/>
          </p:nvPr>
        </p:nvSpPr>
        <p:spPr>
          <a:xfrm>
            <a:off x="-337622" y="1314450"/>
            <a:ext cx="6969125" cy="947738"/>
          </a:xfrm>
        </p:spPr>
        <p:txBody>
          <a:bodyPr/>
          <a:lstStyle/>
          <a:p>
            <a:r>
              <a:rPr lang="en-GB" dirty="0"/>
              <a:t>The range of differences</a:t>
            </a:r>
          </a:p>
        </p:txBody>
      </p:sp>
      <p:sp>
        <p:nvSpPr>
          <p:cNvPr id="17430" name="Rectangle 22"/>
          <p:cNvSpPr>
            <a:spLocks noGrp="1" noChangeArrowheads="1"/>
          </p:cNvSpPr>
          <p:nvPr>
            <p:ph type="body" sz="half" idx="1"/>
          </p:nvPr>
        </p:nvSpPr>
        <p:spPr/>
        <p:txBody>
          <a:bodyPr/>
          <a:lstStyle/>
          <a:p>
            <a:pPr marL="0" indent="0">
              <a:buFontTx/>
              <a:buNone/>
            </a:pPr>
            <a:endParaRPr lang="en-GB" sz="3200"/>
          </a:p>
          <a:p>
            <a:pPr marL="0" indent="0">
              <a:buFontTx/>
              <a:buNone/>
            </a:pPr>
            <a:endParaRPr lang="en-GB" sz="3200"/>
          </a:p>
          <a:p>
            <a:pPr marL="0" indent="0" algn="ctr">
              <a:buFontTx/>
              <a:buNone/>
            </a:pPr>
            <a:r>
              <a:rPr lang="en-GB" sz="3200"/>
              <a:t>What are the main ways in which team members can be different?</a:t>
            </a:r>
          </a:p>
        </p:txBody>
      </p:sp>
      <p:pic>
        <p:nvPicPr>
          <p:cNvPr id="17433" name="Picture 25" descr="coloured daisy"/>
          <p:cNvPicPr>
            <a:picLocks noGrp="1" noChangeAspect="1" noChangeArrowheads="1"/>
          </p:cNvPicPr>
          <p:nvPr>
            <p:ph sz="half" idx="2"/>
          </p:nvPr>
        </p:nvPicPr>
        <p:blipFill>
          <a:blip r:embed="rId3" cstate="print"/>
          <a:srcRect/>
          <a:stretch>
            <a:fillRect/>
          </a:stretch>
        </p:blipFill>
        <p:spPr>
          <a:xfrm>
            <a:off x="4648200" y="2317750"/>
            <a:ext cx="3978275" cy="2652713"/>
          </a:xfrm>
          <a:noFill/>
          <a:ln/>
        </p:spPr>
      </p:pic>
    </p:spTree>
    <p:extLst>
      <p:ext uri="{BB962C8B-B14F-4D97-AF65-F5344CB8AC3E}">
        <p14:creationId xmlns:p14="http://schemas.microsoft.com/office/powerpoint/2010/main" val="242829998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988840"/>
            <a:ext cx="8686800" cy="4464496"/>
          </a:xfrm>
        </p:spPr>
        <p:txBody>
          <a:bodyPr/>
          <a:lstStyle/>
          <a:p>
            <a:pPr marL="0" indent="0">
              <a:buNone/>
            </a:pPr>
            <a:r>
              <a:rPr lang="en-GB" dirty="0"/>
              <a:t>Two are better than one, because they have a good return for their labour: If either of them falls down, one can help the other up. But pity anyone who falls and has no one to help them up. Also, if two lie down together, they will keep warm. But how can one keep warm alone? Though one may be overpowered, two can defend themselves. A cord of three strands is not quickly broken. </a:t>
            </a:r>
            <a:r>
              <a:rPr lang="en-GB" dirty="0" smtClean="0"/>
              <a:t>          </a:t>
            </a:r>
            <a:r>
              <a:rPr lang="en-GB" i="1" dirty="0" smtClean="0"/>
              <a:t>(</a:t>
            </a:r>
            <a:r>
              <a:rPr lang="en-GB" i="1" dirty="0"/>
              <a:t>Ecclesiastes 4:9-12) </a:t>
            </a:r>
            <a:endParaRPr lang="en-GB" dirty="0"/>
          </a:p>
        </p:txBody>
      </p:sp>
      <p:sp>
        <p:nvSpPr>
          <p:cNvPr id="3" name="Title 2"/>
          <p:cNvSpPr>
            <a:spLocks noGrp="1"/>
          </p:cNvSpPr>
          <p:nvPr>
            <p:ph type="title"/>
          </p:nvPr>
        </p:nvSpPr>
        <p:spPr>
          <a:xfrm>
            <a:off x="-828600" y="1124744"/>
            <a:ext cx="8229600" cy="620085"/>
          </a:xfrm>
        </p:spPr>
        <p:txBody>
          <a:bodyPr/>
          <a:lstStyle/>
          <a:p>
            <a:r>
              <a:rPr lang="en-GB" b="1" dirty="0" smtClean="0"/>
              <a:t>Being accountable to each other</a:t>
            </a:r>
            <a:endParaRPr lang="en-US" b="1" dirty="0"/>
          </a:p>
        </p:txBody>
      </p:sp>
    </p:spTree>
    <p:extLst>
      <p:ext uri="{BB962C8B-B14F-4D97-AF65-F5344CB8AC3E}">
        <p14:creationId xmlns:p14="http://schemas.microsoft.com/office/powerpoint/2010/main" val="867729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2DC04EAB-1CE0-4B94-A3FD-97DD73557185}" type="slidenum">
              <a:rPr lang="en-GB"/>
              <a:pPr/>
              <a:t>32</a:t>
            </a:fld>
            <a:endParaRPr lang="en-GB"/>
          </a:p>
        </p:txBody>
      </p:sp>
      <p:sp>
        <p:nvSpPr>
          <p:cNvPr id="401410" name="Rectangle 2"/>
          <p:cNvSpPr>
            <a:spLocks noGrp="1" noChangeArrowheads="1"/>
          </p:cNvSpPr>
          <p:nvPr>
            <p:ph type="title"/>
          </p:nvPr>
        </p:nvSpPr>
        <p:spPr>
          <a:xfrm>
            <a:off x="-1260648" y="564356"/>
            <a:ext cx="6969125" cy="947738"/>
          </a:xfrm>
        </p:spPr>
        <p:txBody>
          <a:bodyPr/>
          <a:lstStyle/>
          <a:p>
            <a:r>
              <a:rPr lang="en-GB" dirty="0"/>
              <a:t>A rounded team</a:t>
            </a:r>
          </a:p>
        </p:txBody>
      </p:sp>
      <p:sp>
        <p:nvSpPr>
          <p:cNvPr id="401411" name="Rectangle 3"/>
          <p:cNvSpPr>
            <a:spLocks noGrp="1" noChangeArrowheads="1"/>
          </p:cNvSpPr>
          <p:nvPr>
            <p:ph type="body" sz="half" idx="1"/>
          </p:nvPr>
        </p:nvSpPr>
        <p:spPr>
          <a:xfrm>
            <a:off x="448470" y="1666081"/>
            <a:ext cx="3978275" cy="4894263"/>
          </a:xfrm>
        </p:spPr>
        <p:txBody>
          <a:bodyPr/>
          <a:lstStyle/>
          <a:p>
            <a:pPr>
              <a:buFontTx/>
              <a:buNone/>
            </a:pPr>
            <a:r>
              <a:rPr lang="en-GB" sz="3200" dirty="0">
                <a:solidFill>
                  <a:srgbClr val="167AA0"/>
                </a:solidFill>
              </a:rPr>
              <a:t>What motivates you?</a:t>
            </a:r>
          </a:p>
          <a:p>
            <a:r>
              <a:rPr lang="en-GB" sz="3200" dirty="0"/>
              <a:t>task, people or principles</a:t>
            </a:r>
          </a:p>
          <a:p>
            <a:pPr>
              <a:buFontTx/>
              <a:buNone/>
            </a:pPr>
            <a:r>
              <a:rPr lang="en-GB" sz="3200" dirty="0">
                <a:solidFill>
                  <a:srgbClr val="167AA0"/>
                </a:solidFill>
              </a:rPr>
              <a:t>Belbin team roles</a:t>
            </a:r>
          </a:p>
          <a:p>
            <a:r>
              <a:rPr lang="en-GB" sz="3200" dirty="0"/>
              <a:t>15 years of research</a:t>
            </a:r>
          </a:p>
          <a:p>
            <a:r>
              <a:rPr lang="en-GB" sz="3200" dirty="0"/>
              <a:t>eight roles make a rounded team</a:t>
            </a:r>
          </a:p>
        </p:txBody>
      </p:sp>
      <p:pic>
        <p:nvPicPr>
          <p:cNvPr id="401413" name="Picture 5" descr="hands many"/>
          <p:cNvPicPr>
            <a:picLocks noGrp="1" noChangeAspect="1" noChangeArrowheads="1"/>
          </p:cNvPicPr>
          <p:nvPr>
            <p:ph sz="half" idx="2"/>
          </p:nvPr>
        </p:nvPicPr>
        <p:blipFill>
          <a:blip r:embed="rId3" cstate="print"/>
          <a:srcRect/>
          <a:stretch>
            <a:fillRect/>
          </a:stretch>
        </p:blipFill>
        <p:spPr>
          <a:xfrm>
            <a:off x="4648200" y="2146300"/>
            <a:ext cx="3978275" cy="2995613"/>
          </a:xfrm>
          <a:noFill/>
          <a:ln/>
        </p:spPr>
      </p:pic>
    </p:spTree>
    <p:extLst>
      <p:ext uri="{BB962C8B-B14F-4D97-AF65-F5344CB8AC3E}">
        <p14:creationId xmlns:p14="http://schemas.microsoft.com/office/powerpoint/2010/main" val="708128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493992"/>
            <a:ext cx="6153100" cy="947738"/>
          </a:xfrm>
        </p:spPr>
        <p:txBody>
          <a:bodyPr/>
          <a:lstStyle/>
          <a:p>
            <a:r>
              <a:rPr lang="en-GB" u="sng" dirty="0" err="1" smtClean="0"/>
              <a:t>Belbin</a:t>
            </a:r>
            <a:r>
              <a:rPr lang="en-GB" u="sng" dirty="0" smtClean="0"/>
              <a:t> Team Roles</a:t>
            </a:r>
            <a:endParaRPr lang="en-GB" u="sng" dirty="0"/>
          </a:p>
        </p:txBody>
      </p:sp>
      <p:pic>
        <p:nvPicPr>
          <p:cNvPr id="93186" name="Picture 2" descr="B01 Belbin team roles"/>
          <p:cNvPicPr>
            <a:picLocks noChangeAspect="1" noChangeArrowheads="1"/>
          </p:cNvPicPr>
          <p:nvPr/>
        </p:nvPicPr>
        <p:blipFill>
          <a:blip r:embed="rId2" cstate="print"/>
          <a:srcRect/>
          <a:stretch>
            <a:fillRect/>
          </a:stretch>
        </p:blipFill>
        <p:spPr bwMode="auto">
          <a:xfrm>
            <a:off x="117302" y="1222486"/>
            <a:ext cx="8953429" cy="5186252"/>
          </a:xfrm>
          <a:prstGeom prst="rect">
            <a:avLst/>
          </a:prstGeom>
          <a:noFill/>
          <a:ln w="9525">
            <a:noFill/>
            <a:miter lim="800000"/>
            <a:headEnd/>
            <a:tailEnd/>
          </a:ln>
        </p:spPr>
      </p:pic>
    </p:spTree>
    <p:extLst>
      <p:ext uri="{BB962C8B-B14F-4D97-AF65-F5344CB8AC3E}">
        <p14:creationId xmlns:p14="http://schemas.microsoft.com/office/powerpoint/2010/main" val="3645613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r>
              <a:rPr lang="en-GB" dirty="0" smtClean="0"/>
              <a:t>Lunch</a:t>
            </a:r>
            <a:endParaRPr lang="en-GB" dirty="0"/>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3136654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0992" y="1340768"/>
            <a:ext cx="9073008" cy="3657600"/>
          </a:xfrm>
        </p:spPr>
        <p:txBody>
          <a:bodyPr/>
          <a:lstStyle/>
          <a:p>
            <a:pPr marL="0" indent="0">
              <a:buNone/>
            </a:pPr>
            <a:r>
              <a:rPr lang="en-GB" dirty="0" smtClean="0"/>
              <a:t>There </a:t>
            </a:r>
            <a:r>
              <a:rPr lang="en-GB" dirty="0"/>
              <a:t>is a tendency in church meetings to be ‘nice’ no matter how we actually feel about what is being said. </a:t>
            </a:r>
            <a:endParaRPr lang="en-GB" dirty="0" smtClean="0"/>
          </a:p>
          <a:p>
            <a:pPr marL="0" indent="0">
              <a:buNone/>
            </a:pPr>
            <a:r>
              <a:rPr lang="en-GB" dirty="0"/>
              <a:t>Often the prevailing conviction is that we should avoid disagreement and definitely not encourage any sort of conflict among members. </a:t>
            </a:r>
          </a:p>
          <a:p>
            <a:pPr marL="0" indent="0">
              <a:buNone/>
            </a:pPr>
            <a:r>
              <a:rPr lang="en-GB" dirty="0" err="1" smtClean="0"/>
              <a:t>Lencioni</a:t>
            </a:r>
            <a:r>
              <a:rPr lang="en-GB" dirty="0" smtClean="0"/>
              <a:t> </a:t>
            </a:r>
            <a:r>
              <a:rPr lang="en-GB" dirty="0"/>
              <a:t>maintains that it is only by ‘mining for conflict’ </a:t>
            </a:r>
            <a:r>
              <a:rPr lang="en-GB" dirty="0" smtClean="0"/>
              <a:t>i.e. </a:t>
            </a:r>
            <a:r>
              <a:rPr lang="en-GB" dirty="0"/>
              <a:t>openly encouraging it and engaging with it, that we can truly be honest with one another and thus ‘own’ any decisions made, even if they are not the ones we would naturally have chosen. </a:t>
            </a:r>
          </a:p>
          <a:p>
            <a:pPr marL="0" indent="0">
              <a:buNone/>
            </a:pPr>
            <a:endParaRPr lang="en-GB" dirty="0" smtClean="0"/>
          </a:p>
        </p:txBody>
      </p:sp>
      <p:sp>
        <p:nvSpPr>
          <p:cNvPr id="3" name="Title 2"/>
          <p:cNvSpPr>
            <a:spLocks noGrp="1"/>
          </p:cNvSpPr>
          <p:nvPr>
            <p:ph type="title"/>
          </p:nvPr>
        </p:nvSpPr>
        <p:spPr>
          <a:xfrm>
            <a:off x="-2196752" y="476672"/>
            <a:ext cx="8229600" cy="990600"/>
          </a:xfrm>
        </p:spPr>
        <p:txBody>
          <a:bodyPr/>
          <a:lstStyle/>
          <a:p>
            <a:r>
              <a:rPr lang="en-GB" smtClean="0"/>
              <a:t>Disagreement</a:t>
            </a:r>
            <a:endParaRPr lang="en-US"/>
          </a:p>
        </p:txBody>
      </p:sp>
    </p:spTree>
    <p:extLst>
      <p:ext uri="{BB962C8B-B14F-4D97-AF65-F5344CB8AC3E}">
        <p14:creationId xmlns:p14="http://schemas.microsoft.com/office/powerpoint/2010/main" val="358095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340768"/>
            <a:ext cx="8352928" cy="4896545"/>
          </a:xfrm>
        </p:spPr>
        <p:txBody>
          <a:bodyPr/>
          <a:lstStyle/>
          <a:p>
            <a:pPr marL="0" indent="0">
              <a:buNone/>
            </a:pPr>
            <a:r>
              <a:rPr lang="en-GB"/>
              <a:t>Holding one another to account for performance or behaviours that hurt the team is one of the most difficult aspects of the Lencioni model. As he says: ‘</a:t>
            </a:r>
            <a:r>
              <a:rPr lang="en-GB" i="1"/>
              <a:t>The essence of this dysfunction is the unwillingness of team members to tolerate the interpersonal discomfort that accompanies </a:t>
            </a:r>
            <a:r>
              <a:rPr lang="en-GB" i="1" smtClean="0"/>
              <a:t>challenging a </a:t>
            </a:r>
            <a:r>
              <a:rPr lang="en-GB" i="1"/>
              <a:t>peer on his or her behaviour and the more general tendency to avoid difficult conversations.’ </a:t>
            </a:r>
            <a:endParaRPr lang="en-GB" i="1" smtClean="0"/>
          </a:p>
          <a:p>
            <a:pPr marL="0" indent="0">
              <a:buNone/>
            </a:pPr>
            <a:r>
              <a:rPr lang="en-GB" i="1" smtClean="0"/>
              <a:t>(</a:t>
            </a:r>
            <a:r>
              <a:rPr lang="en-GB" i="1"/>
              <a:t>p213, The Five Dysfunctions of a Team</a:t>
            </a:r>
            <a:r>
              <a:rPr lang="en-GB" i="1" smtClean="0"/>
              <a:t>).</a:t>
            </a:r>
            <a:endParaRPr lang="en-GB"/>
          </a:p>
        </p:txBody>
      </p:sp>
    </p:spTree>
    <p:extLst>
      <p:ext uri="{BB962C8B-B14F-4D97-AF65-F5344CB8AC3E}">
        <p14:creationId xmlns:p14="http://schemas.microsoft.com/office/powerpoint/2010/main" val="195230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2708920"/>
            <a:ext cx="9217024" cy="3657600"/>
          </a:xfrm>
        </p:spPr>
        <p:txBody>
          <a:bodyPr/>
          <a:lstStyle/>
          <a:p>
            <a:pPr marL="0" indent="0">
              <a:buNone/>
            </a:pPr>
            <a:r>
              <a:rPr lang="en-GB" dirty="0"/>
              <a:t>We’re going to use a tool called the Human Rainbow (also sometimes known as the ‘conflict spectrum</a:t>
            </a:r>
            <a:r>
              <a:rPr lang="en-GB" dirty="0" smtClean="0"/>
              <a:t>’)</a:t>
            </a:r>
            <a:endParaRPr lang="en-US" dirty="0"/>
          </a:p>
          <a:p>
            <a:pPr marL="0" indent="0">
              <a:buNone/>
            </a:pPr>
            <a:endParaRPr lang="en-US" dirty="0"/>
          </a:p>
        </p:txBody>
      </p:sp>
    </p:spTree>
    <p:extLst>
      <p:ext uri="{BB962C8B-B14F-4D97-AF65-F5344CB8AC3E}">
        <p14:creationId xmlns:p14="http://schemas.microsoft.com/office/powerpoint/2010/main" val="497575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76873"/>
            <a:ext cx="8229600" cy="4104456"/>
          </a:xfrm>
        </p:spPr>
        <p:txBody>
          <a:bodyPr/>
          <a:lstStyle/>
          <a:p>
            <a:r>
              <a:rPr lang="en-GB" dirty="0" smtClean="0"/>
              <a:t>What is conflict?</a:t>
            </a:r>
          </a:p>
          <a:p>
            <a:r>
              <a:rPr lang="en-GB" dirty="0" smtClean="0"/>
              <a:t>What is my preferred style when responding to conflict?</a:t>
            </a:r>
          </a:p>
          <a:p>
            <a:r>
              <a:rPr lang="en-GB" dirty="0" smtClean="0"/>
              <a:t>What are the benefits and costs of each style?</a:t>
            </a:r>
            <a:endParaRPr lang="en-GB" dirty="0"/>
          </a:p>
        </p:txBody>
      </p:sp>
      <p:sp>
        <p:nvSpPr>
          <p:cNvPr id="3" name="Title 2"/>
          <p:cNvSpPr>
            <a:spLocks noGrp="1"/>
          </p:cNvSpPr>
          <p:nvPr>
            <p:ph type="title"/>
          </p:nvPr>
        </p:nvSpPr>
        <p:spPr/>
        <p:txBody>
          <a:bodyPr/>
          <a:lstStyle/>
          <a:p>
            <a:r>
              <a:rPr lang="en-GB" b="1" dirty="0" smtClean="0"/>
              <a:t>Conflict Styles</a:t>
            </a:r>
            <a:endParaRPr lang="en-GB" b="1" dirty="0"/>
          </a:p>
        </p:txBody>
      </p:sp>
    </p:spTree>
    <p:extLst>
      <p:ext uri="{BB962C8B-B14F-4D97-AF65-F5344CB8AC3E}">
        <p14:creationId xmlns:p14="http://schemas.microsoft.com/office/powerpoint/2010/main" val="304490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mtClean="0"/>
              <a:t>Role-play</a:t>
            </a:r>
            <a:endParaRPr lang="en-US" dirty="0"/>
          </a:p>
        </p:txBody>
      </p:sp>
      <p:sp>
        <p:nvSpPr>
          <p:cNvPr id="3" name="Title 2"/>
          <p:cNvSpPr>
            <a:spLocks noGrp="1"/>
          </p:cNvSpPr>
          <p:nvPr>
            <p:ph type="title"/>
          </p:nvPr>
        </p:nvSpPr>
        <p:spPr/>
        <p:txBody>
          <a:bodyPr/>
          <a:lstStyle/>
          <a:p>
            <a:r>
              <a:rPr lang="en-GB" dirty="0" smtClean="0"/>
              <a:t>Conflict</a:t>
            </a:r>
            <a:endParaRPr lang="en-US" dirty="0"/>
          </a:p>
        </p:txBody>
      </p:sp>
    </p:spTree>
    <p:extLst>
      <p:ext uri="{BB962C8B-B14F-4D97-AF65-F5344CB8AC3E}">
        <p14:creationId xmlns:p14="http://schemas.microsoft.com/office/powerpoint/2010/main" val="2798265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55093"/>
            <a:ext cx="8856984" cy="4968552"/>
          </a:xfrm>
        </p:spPr>
        <p:txBody>
          <a:bodyPr/>
          <a:lstStyle/>
          <a:p>
            <a:pPr marL="514350" indent="-514350">
              <a:buFont typeface="+mj-lt"/>
              <a:buAutoNum type="arabicPeriod"/>
            </a:pPr>
            <a:r>
              <a:rPr lang="en-GB" dirty="0"/>
              <a:t>What </a:t>
            </a:r>
            <a:r>
              <a:rPr lang="en-GB" dirty="0" smtClean="0"/>
              <a:t>do you value most about your role?</a:t>
            </a:r>
          </a:p>
          <a:p>
            <a:pPr marL="514350" indent="-514350">
              <a:buFont typeface="+mj-lt"/>
              <a:buAutoNum type="arabicPeriod"/>
            </a:pPr>
            <a:r>
              <a:rPr lang="en-GB" dirty="0" smtClean="0"/>
              <a:t>What aspects of leadership can you identify?</a:t>
            </a:r>
          </a:p>
          <a:p>
            <a:pPr marL="514350" indent="-514350">
              <a:buFont typeface="+mj-lt"/>
              <a:buAutoNum type="arabicPeriod"/>
            </a:pPr>
            <a:r>
              <a:rPr lang="en-GB" dirty="0" smtClean="0"/>
              <a:t>What </a:t>
            </a:r>
            <a:r>
              <a:rPr lang="en-GB" dirty="0"/>
              <a:t>makes </a:t>
            </a:r>
            <a:r>
              <a:rPr lang="en-GB" dirty="0" smtClean="0"/>
              <a:t>for </a:t>
            </a:r>
            <a:r>
              <a:rPr lang="en-GB" dirty="0"/>
              <a:t>good </a:t>
            </a:r>
            <a:r>
              <a:rPr lang="en-GB" dirty="0" smtClean="0"/>
              <a:t>leadership in a church context?</a:t>
            </a:r>
          </a:p>
        </p:txBody>
      </p:sp>
    </p:spTree>
    <p:extLst>
      <p:ext uri="{BB962C8B-B14F-4D97-AF65-F5344CB8AC3E}">
        <p14:creationId xmlns:p14="http://schemas.microsoft.com/office/powerpoint/2010/main" val="90209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6"/>
            <a:ext cx="8229600" cy="4464496"/>
          </a:xfrm>
        </p:spPr>
        <p:txBody>
          <a:bodyPr/>
          <a:lstStyle/>
          <a:p>
            <a:pPr marL="0" indent="0">
              <a:buNone/>
            </a:pPr>
            <a:r>
              <a:rPr lang="en-GB" b="1"/>
              <a:t>De Bono’s Six Thinking Hats </a:t>
            </a:r>
            <a:endParaRPr lang="en-GB" b="1" smtClean="0"/>
          </a:p>
          <a:p>
            <a:pPr marL="0" indent="0">
              <a:buNone/>
            </a:pPr>
            <a:r>
              <a:rPr lang="en-GB" smtClean="0"/>
              <a:t>Edward </a:t>
            </a:r>
            <a:r>
              <a:rPr lang="en-GB"/>
              <a:t>de Bono offered a way of approaching difficult subjects. Using his ‘Six Thinking Hats’, team members can step out of their usual thinking style and assess a situation more objectively. </a:t>
            </a:r>
          </a:p>
          <a:p>
            <a:pPr marL="0" indent="0">
              <a:buNone/>
            </a:pPr>
            <a:r>
              <a:rPr lang="en-GB"/>
              <a:t>Look at the ‘Thinking Hats’ </a:t>
            </a:r>
            <a:r>
              <a:rPr lang="en-GB" smtClean="0"/>
              <a:t>and </a:t>
            </a:r>
            <a:r>
              <a:rPr lang="en-GB"/>
              <a:t>ask yourself which ‘Hat’ you tend to wear most often. And whether there are ones you’d never wear. </a:t>
            </a:r>
            <a:endParaRPr lang="en-US"/>
          </a:p>
        </p:txBody>
      </p:sp>
      <p:sp>
        <p:nvSpPr>
          <p:cNvPr id="3" name="Title 2"/>
          <p:cNvSpPr>
            <a:spLocks noGrp="1"/>
          </p:cNvSpPr>
          <p:nvPr>
            <p:ph type="title"/>
          </p:nvPr>
        </p:nvSpPr>
        <p:spPr>
          <a:xfrm>
            <a:off x="-1980728" y="548680"/>
            <a:ext cx="8229600" cy="620085"/>
          </a:xfrm>
        </p:spPr>
        <p:txBody>
          <a:bodyPr/>
          <a:lstStyle/>
          <a:p>
            <a:r>
              <a:rPr lang="en-GB" b="1" dirty="0" smtClean="0"/>
              <a:t>Managing Meetings</a:t>
            </a:r>
            <a:endParaRPr lang="en-US" b="1" dirty="0"/>
          </a:p>
        </p:txBody>
      </p:sp>
    </p:spTree>
    <p:extLst>
      <p:ext uri="{BB962C8B-B14F-4D97-AF65-F5344CB8AC3E}">
        <p14:creationId xmlns:p14="http://schemas.microsoft.com/office/powerpoint/2010/main" val="2359115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4103"/>
          <a:stretch/>
        </p:blipFill>
        <p:spPr>
          <a:xfrm>
            <a:off x="-106556" y="1111024"/>
            <a:ext cx="9250556" cy="5801351"/>
          </a:xfrm>
          <a:prstGeom prst="rect">
            <a:avLst/>
          </a:prstGeom>
        </p:spPr>
      </p:pic>
      <p:sp>
        <p:nvSpPr>
          <p:cNvPr id="3" name="Title 2"/>
          <p:cNvSpPr>
            <a:spLocks noGrp="1"/>
          </p:cNvSpPr>
          <p:nvPr>
            <p:ph type="title"/>
          </p:nvPr>
        </p:nvSpPr>
        <p:spPr>
          <a:xfrm>
            <a:off x="-1548680" y="476672"/>
            <a:ext cx="8229600" cy="620085"/>
          </a:xfrm>
        </p:spPr>
        <p:txBody>
          <a:bodyPr/>
          <a:lstStyle/>
          <a:p>
            <a:r>
              <a:rPr lang="en-GB" dirty="0" smtClean="0"/>
              <a:t>De Bono’s six thinking hats</a:t>
            </a:r>
            <a:endParaRPr lang="en-US" dirty="0"/>
          </a:p>
        </p:txBody>
      </p:sp>
    </p:spTree>
    <p:extLst>
      <p:ext uri="{BB962C8B-B14F-4D97-AF65-F5344CB8AC3E}">
        <p14:creationId xmlns:p14="http://schemas.microsoft.com/office/powerpoint/2010/main" val="2140728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 y="1268759"/>
            <a:ext cx="9433048" cy="5184577"/>
          </a:xfrm>
        </p:spPr>
        <p:txBody>
          <a:bodyPr/>
          <a:lstStyle/>
          <a:p>
            <a:pPr marL="0" indent="0">
              <a:buNone/>
            </a:pPr>
            <a:r>
              <a:rPr lang="en-GB" sz="2800" b="1" smtClean="0"/>
              <a:t>Step </a:t>
            </a:r>
            <a:r>
              <a:rPr lang="en-GB" sz="2800" b="1"/>
              <a:t>1</a:t>
            </a:r>
            <a:r>
              <a:rPr lang="en-GB" sz="2800"/>
              <a:t>: Present the facts of the case (white hat) </a:t>
            </a:r>
          </a:p>
          <a:p>
            <a:pPr marL="0" indent="0">
              <a:buNone/>
            </a:pPr>
            <a:r>
              <a:rPr lang="en-GB" sz="2800" b="1"/>
              <a:t>Step 2: </a:t>
            </a:r>
            <a:r>
              <a:rPr lang="en-GB" sz="2800"/>
              <a:t>Encourage people to share their gut feelings about the project (red hat) </a:t>
            </a:r>
          </a:p>
          <a:p>
            <a:pPr marL="0" indent="0">
              <a:buNone/>
            </a:pPr>
            <a:r>
              <a:rPr lang="en-GB" sz="2800" b="1"/>
              <a:t>Step 3</a:t>
            </a:r>
            <a:r>
              <a:rPr lang="en-GB" sz="2800"/>
              <a:t>: Generate ideas on how the </a:t>
            </a:r>
            <a:r>
              <a:rPr lang="en-GB" sz="2800" smtClean="0"/>
              <a:t>situation </a:t>
            </a:r>
            <a:r>
              <a:rPr lang="en-GB" sz="2800"/>
              <a:t>could be handled (green hat). </a:t>
            </a:r>
          </a:p>
          <a:p>
            <a:pPr marL="0" indent="0">
              <a:buNone/>
            </a:pPr>
            <a:r>
              <a:rPr lang="en-GB" sz="2800" b="1"/>
              <a:t>Step 4: </a:t>
            </a:r>
            <a:r>
              <a:rPr lang="en-GB" sz="2800"/>
              <a:t>Evaluate the merits of the ideas: </a:t>
            </a:r>
          </a:p>
          <a:p>
            <a:r>
              <a:rPr lang="en-GB" sz="2800" smtClean="0"/>
              <a:t>List </a:t>
            </a:r>
            <a:r>
              <a:rPr lang="en-GB" sz="2800"/>
              <a:t>the benefits (yellow hat) </a:t>
            </a:r>
            <a:r>
              <a:rPr lang="en-GB" sz="2800" smtClean="0">
                <a:sym typeface="Wingdings 2" panose="05020102010507070707" pitchFamily="18" charset="2"/>
              </a:rPr>
              <a:t>  </a:t>
            </a:r>
            <a:r>
              <a:rPr lang="en-GB" sz="2800" smtClean="0"/>
              <a:t>List </a:t>
            </a:r>
            <a:r>
              <a:rPr lang="en-GB" sz="2800"/>
              <a:t>the drawbacks (black hat</a:t>
            </a:r>
            <a:r>
              <a:rPr lang="en-GB" sz="2800" smtClean="0"/>
              <a:t>) </a:t>
            </a:r>
            <a:endParaRPr lang="en-US" sz="2800"/>
          </a:p>
          <a:p>
            <a:pPr marL="0" indent="0">
              <a:buNone/>
            </a:pPr>
            <a:r>
              <a:rPr lang="en-GB" sz="2800" b="1"/>
              <a:t>Step 5: </a:t>
            </a:r>
            <a:r>
              <a:rPr lang="en-GB" sz="2800"/>
              <a:t>Get everybody’s gut feelings about the alternatives (back to the red hat). </a:t>
            </a:r>
          </a:p>
          <a:p>
            <a:pPr marL="0" indent="0">
              <a:buNone/>
            </a:pPr>
            <a:r>
              <a:rPr lang="en-GB" sz="2800" b="1"/>
              <a:t>Step 6</a:t>
            </a:r>
            <a:r>
              <a:rPr lang="en-GB" sz="2800"/>
              <a:t>: Summarise, agree a decision, next steps and an action plan and adjourn the meeting (blue hat). </a:t>
            </a:r>
            <a:endParaRPr lang="en-US" sz="2800"/>
          </a:p>
        </p:txBody>
      </p:sp>
    </p:spTree>
    <p:extLst>
      <p:ext uri="{BB962C8B-B14F-4D97-AF65-F5344CB8AC3E}">
        <p14:creationId xmlns:p14="http://schemas.microsoft.com/office/powerpoint/2010/main" val="3889147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Handling meetings well</a:t>
            </a:r>
          </a:p>
          <a:p>
            <a:r>
              <a:rPr lang="en-GB" dirty="0" smtClean="0"/>
              <a:t>TIM</a:t>
            </a:r>
          </a:p>
          <a:p>
            <a:r>
              <a:rPr lang="en-GB" dirty="0" smtClean="0"/>
              <a:t>Tuckman</a:t>
            </a:r>
            <a:endParaRPr lang="en-US" dirty="0"/>
          </a:p>
        </p:txBody>
      </p:sp>
      <p:sp>
        <p:nvSpPr>
          <p:cNvPr id="3" name="Title 2"/>
          <p:cNvSpPr>
            <a:spLocks noGrp="1"/>
          </p:cNvSpPr>
          <p:nvPr>
            <p:ph type="title"/>
          </p:nvPr>
        </p:nvSpPr>
        <p:spPr/>
        <p:txBody>
          <a:bodyPr/>
          <a:lstStyle/>
          <a:p>
            <a:r>
              <a:rPr lang="en-GB" smtClean="0"/>
              <a:t>Focussing on Goals</a:t>
            </a:r>
            <a:endParaRPr lang="en-US"/>
          </a:p>
        </p:txBody>
      </p:sp>
    </p:spTree>
    <p:extLst>
      <p:ext uri="{BB962C8B-B14F-4D97-AF65-F5344CB8AC3E}">
        <p14:creationId xmlns:p14="http://schemas.microsoft.com/office/powerpoint/2010/main" val="35213167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6052" name="Rectangle 40"/>
          <p:cNvSpPr>
            <a:spLocks noGrp="1" noChangeArrowheads="1"/>
          </p:cNvSpPr>
          <p:nvPr>
            <p:ph type="title"/>
          </p:nvPr>
        </p:nvSpPr>
        <p:spPr>
          <a:xfrm>
            <a:off x="-957262" y="418505"/>
            <a:ext cx="6969125" cy="947738"/>
          </a:xfrm>
        </p:spPr>
        <p:txBody>
          <a:bodyPr/>
          <a:lstStyle/>
          <a:p>
            <a:r>
              <a:rPr lang="en-GB" b="1" smtClean="0"/>
              <a:t>Vision -Mind </a:t>
            </a:r>
            <a:r>
              <a:rPr lang="en-GB" b="1" dirty="0"/>
              <a:t>the gap</a:t>
            </a:r>
          </a:p>
        </p:txBody>
      </p:sp>
      <p:sp>
        <p:nvSpPr>
          <p:cNvPr id="10" name="Slide Number Placeholder 2"/>
          <p:cNvSpPr>
            <a:spLocks noGrp="1"/>
          </p:cNvSpPr>
          <p:nvPr>
            <p:ph type="sldNum" sz="quarter" idx="15"/>
          </p:nvPr>
        </p:nvSpPr>
        <p:spPr/>
        <p:txBody>
          <a:bodyPr/>
          <a:lstStyle/>
          <a:p>
            <a:fld id="{87B70D2E-FB7E-4C35-A15A-806A00DD5A07}" type="slidenum">
              <a:rPr lang="en-GB" smtClean="0"/>
              <a:pPr/>
              <a:t>44</a:t>
            </a:fld>
            <a:endParaRPr lang="en-GB" dirty="0"/>
          </a:p>
        </p:txBody>
      </p:sp>
      <p:sp>
        <p:nvSpPr>
          <p:cNvPr id="31747" name="AutoShape 3"/>
          <p:cNvSpPr>
            <a:spLocks noChangeArrowheads="1"/>
          </p:cNvSpPr>
          <p:nvPr/>
        </p:nvSpPr>
        <p:spPr bwMode="auto">
          <a:xfrm>
            <a:off x="3132138" y="1412875"/>
            <a:ext cx="2879725" cy="1079500"/>
          </a:xfrm>
          <a:prstGeom prst="roundRect">
            <a:avLst>
              <a:gd name="adj" fmla="val 0"/>
            </a:avLst>
          </a:prstGeom>
          <a:solidFill>
            <a:srgbClr val="E6842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4400">
              <a:lnSpc>
                <a:spcPct val="100000"/>
              </a:lnSpc>
              <a:buClrTx/>
              <a:buSzTx/>
              <a:buFontTx/>
              <a:buNone/>
            </a:pPr>
            <a:r>
              <a:rPr lang="en-GB" sz="2400" b="1" dirty="0">
                <a:solidFill>
                  <a:schemeClr val="tx1"/>
                </a:solidFill>
              </a:rPr>
              <a:t>What the world is</a:t>
            </a:r>
            <a:br>
              <a:rPr lang="en-GB" sz="2400" b="1" dirty="0">
                <a:solidFill>
                  <a:schemeClr val="tx1"/>
                </a:solidFill>
              </a:rPr>
            </a:br>
            <a:r>
              <a:rPr lang="en-GB" sz="2400" b="1" dirty="0">
                <a:solidFill>
                  <a:schemeClr val="tx1"/>
                </a:solidFill>
              </a:rPr>
              <a:t>called to be</a:t>
            </a:r>
            <a:endParaRPr lang="en-US" sz="2400" b="1" dirty="0">
              <a:solidFill>
                <a:schemeClr val="tx1"/>
              </a:solidFill>
            </a:endParaRPr>
          </a:p>
        </p:txBody>
      </p:sp>
      <p:sp>
        <p:nvSpPr>
          <p:cNvPr id="31748" name="AutoShape 4"/>
          <p:cNvSpPr>
            <a:spLocks noChangeArrowheads="1"/>
          </p:cNvSpPr>
          <p:nvPr/>
        </p:nvSpPr>
        <p:spPr bwMode="auto">
          <a:xfrm>
            <a:off x="3132138" y="5086350"/>
            <a:ext cx="2879725" cy="1079500"/>
          </a:xfrm>
          <a:prstGeom prst="roundRect">
            <a:avLst>
              <a:gd name="adj" fmla="val 0"/>
            </a:avLst>
          </a:prstGeom>
          <a:solidFill>
            <a:srgbClr val="E6842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4400">
              <a:lnSpc>
                <a:spcPct val="100000"/>
              </a:lnSpc>
              <a:buClrTx/>
              <a:buSzTx/>
              <a:buFontTx/>
              <a:buNone/>
            </a:pPr>
            <a:r>
              <a:rPr lang="en-GB" sz="2400" b="1" dirty="0">
                <a:solidFill>
                  <a:schemeClr val="tx1"/>
                </a:solidFill>
              </a:rPr>
              <a:t>What the world is</a:t>
            </a:r>
            <a:br>
              <a:rPr lang="en-GB" sz="2400" b="1" dirty="0">
                <a:solidFill>
                  <a:schemeClr val="tx1"/>
                </a:solidFill>
              </a:rPr>
            </a:br>
            <a:r>
              <a:rPr lang="en-GB" sz="2400" b="1" dirty="0">
                <a:solidFill>
                  <a:schemeClr val="tx1"/>
                </a:solidFill>
              </a:rPr>
              <a:t>like now</a:t>
            </a:r>
            <a:endParaRPr lang="en-US" sz="2400" b="1" dirty="0">
              <a:solidFill>
                <a:schemeClr val="tx1"/>
              </a:solidFill>
            </a:endParaRPr>
          </a:p>
        </p:txBody>
      </p:sp>
      <p:sp>
        <p:nvSpPr>
          <p:cNvPr id="7215" name="AutoShape 47"/>
          <p:cNvSpPr>
            <a:spLocks noChangeArrowheads="1"/>
          </p:cNvSpPr>
          <p:nvPr/>
        </p:nvSpPr>
        <p:spPr bwMode="auto">
          <a:xfrm>
            <a:off x="4283075" y="4143375"/>
            <a:ext cx="576263" cy="792163"/>
          </a:xfrm>
          <a:prstGeom prst="upArrow">
            <a:avLst>
              <a:gd name="adj1" fmla="val 50000"/>
              <a:gd name="adj2" fmla="val 63088"/>
            </a:avLst>
          </a:prstGeom>
          <a:solidFill>
            <a:srgbClr val="167A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216" name="AutoShape 48"/>
          <p:cNvSpPr>
            <a:spLocks noChangeArrowheads="1"/>
          </p:cNvSpPr>
          <p:nvPr/>
        </p:nvSpPr>
        <p:spPr bwMode="auto">
          <a:xfrm rot="10800000">
            <a:off x="4283075" y="2636838"/>
            <a:ext cx="576263" cy="792162"/>
          </a:xfrm>
          <a:prstGeom prst="upArrow">
            <a:avLst>
              <a:gd name="adj1" fmla="val 50000"/>
              <a:gd name="adj2" fmla="val 63088"/>
            </a:avLst>
          </a:prstGeom>
          <a:solidFill>
            <a:srgbClr val="167A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AutoShape 3"/>
          <p:cNvSpPr>
            <a:spLocks noChangeArrowheads="1"/>
          </p:cNvSpPr>
          <p:nvPr/>
        </p:nvSpPr>
        <p:spPr bwMode="auto">
          <a:xfrm>
            <a:off x="3132138" y="3500438"/>
            <a:ext cx="2879725" cy="576262"/>
          </a:xfrm>
          <a:prstGeom prst="roundRect">
            <a:avLst>
              <a:gd name="adj" fmla="val 0"/>
            </a:avLst>
          </a:prstGeom>
          <a:solidFill>
            <a:srgbClr val="E6842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4400">
              <a:lnSpc>
                <a:spcPct val="100000"/>
              </a:lnSpc>
              <a:buClrTx/>
              <a:buSzTx/>
              <a:buFontTx/>
              <a:buNone/>
            </a:pPr>
            <a:r>
              <a:rPr lang="en-GB" sz="3600" b="1" dirty="0">
                <a:solidFill>
                  <a:schemeClr val="tx1"/>
                </a:solidFill>
              </a:rPr>
              <a:t>vision | call</a:t>
            </a:r>
          </a:p>
        </p:txBody>
      </p:sp>
    </p:spTree>
    <p:extLst>
      <p:ext uri="{BB962C8B-B14F-4D97-AF65-F5344CB8AC3E}">
        <p14:creationId xmlns:p14="http://schemas.microsoft.com/office/powerpoint/2010/main" val="4571781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par>
                                <p:cTn id="7" presetID="2" presetClass="entr" presetSubtype="1" fill="hold" grpId="0" nodeType="withEffect">
                                  <p:stCondLst>
                                    <p:cond delay="0"/>
                                  </p:stCondLst>
                                  <p:childTnLst>
                                    <p:set>
                                      <p:cBhvr>
                                        <p:cTn id="8" dur="1" fill="hold">
                                          <p:stCondLst>
                                            <p:cond delay="0"/>
                                          </p:stCondLst>
                                        </p:cTn>
                                        <p:tgtEl>
                                          <p:spTgt spid="7216"/>
                                        </p:tgtEl>
                                        <p:attrNameLst>
                                          <p:attrName>style.visibility</p:attrName>
                                        </p:attrNameLst>
                                      </p:cBhvr>
                                      <p:to>
                                        <p:strVal val="visible"/>
                                      </p:to>
                                    </p:set>
                                    <p:anim calcmode="lin" valueType="num">
                                      <p:cBhvr additive="base">
                                        <p:cTn id="9" dur="500" fill="hold"/>
                                        <p:tgtEl>
                                          <p:spTgt spid="7216"/>
                                        </p:tgtEl>
                                        <p:attrNameLst>
                                          <p:attrName>ppt_x</p:attrName>
                                        </p:attrNameLst>
                                      </p:cBhvr>
                                      <p:tavLst>
                                        <p:tav tm="0">
                                          <p:val>
                                            <p:strVal val="#ppt_x"/>
                                          </p:val>
                                        </p:tav>
                                        <p:tav tm="100000">
                                          <p:val>
                                            <p:strVal val="#ppt_x"/>
                                          </p:val>
                                        </p:tav>
                                      </p:tavLst>
                                    </p:anim>
                                    <p:anim calcmode="lin" valueType="num">
                                      <p:cBhvr additive="base">
                                        <p:cTn id="10" dur="500" fill="hold"/>
                                        <p:tgtEl>
                                          <p:spTgt spid="7216"/>
                                        </p:tgtEl>
                                        <p:attrNameLst>
                                          <p:attrName>ppt_y</p:attrName>
                                        </p:attrNameLst>
                                      </p:cBhvr>
                                      <p:tavLst>
                                        <p:tav tm="0">
                                          <p:val>
                                            <p:strVal val="0-#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7215"/>
                                        </p:tgtEl>
                                        <p:attrNameLst>
                                          <p:attrName>style.visibility</p:attrName>
                                        </p:attrNameLst>
                                      </p:cBhvr>
                                      <p:to>
                                        <p:strVal val="visible"/>
                                      </p:to>
                                    </p:set>
                                    <p:anim calcmode="lin" valueType="num">
                                      <p:cBhvr additive="base">
                                        <p:cTn id="17" dur="500" fill="hold"/>
                                        <p:tgtEl>
                                          <p:spTgt spid="7215"/>
                                        </p:tgtEl>
                                        <p:attrNameLst>
                                          <p:attrName>ppt_x</p:attrName>
                                        </p:attrNameLst>
                                      </p:cBhvr>
                                      <p:tavLst>
                                        <p:tav tm="0">
                                          <p:val>
                                            <p:strVal val="#ppt_x"/>
                                          </p:val>
                                        </p:tav>
                                        <p:tav tm="100000">
                                          <p:val>
                                            <p:strVal val="#ppt_x"/>
                                          </p:val>
                                        </p:tav>
                                      </p:tavLst>
                                    </p:anim>
                                    <p:anim calcmode="lin" valueType="num">
                                      <p:cBhvr additive="base">
                                        <p:cTn id="18" dur="500" fill="hold"/>
                                        <p:tgtEl>
                                          <p:spTgt spid="721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8" grpId="0" animBg="1"/>
      <p:bldP spid="7215" grpId="0" animBg="1"/>
      <p:bldP spid="7216"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1196752"/>
            <a:ext cx="8229600" cy="620085"/>
          </a:xfrm>
        </p:spPr>
        <p:txBody>
          <a:bodyPr/>
          <a:lstStyle/>
          <a:p>
            <a:r>
              <a:rPr lang="en-GB" dirty="0" smtClean="0"/>
              <a:t>Values before Structures</a:t>
            </a:r>
            <a:endParaRPr lang="en-GB" dirty="0"/>
          </a:p>
        </p:txBody>
      </p:sp>
      <p:sp>
        <p:nvSpPr>
          <p:cNvPr id="3" name="Content Placeholder 2"/>
          <p:cNvSpPr>
            <a:spLocks noGrp="1"/>
          </p:cNvSpPr>
          <p:nvPr>
            <p:ph idx="1"/>
          </p:nvPr>
        </p:nvSpPr>
        <p:spPr/>
        <p:txBody>
          <a:bodyPr>
            <a:normAutofit/>
          </a:bodyPr>
          <a:lstStyle/>
          <a:p>
            <a:pPr>
              <a:buNone/>
            </a:pPr>
            <a:r>
              <a:rPr lang="en-GB" dirty="0" smtClean="0"/>
              <a:t>	Cell Church has coined the dictum:</a:t>
            </a:r>
          </a:p>
          <a:p>
            <a:pPr>
              <a:buNone/>
            </a:pPr>
            <a:r>
              <a:rPr lang="en-GB" i="1" dirty="0" smtClean="0"/>
              <a:t>	Never change a structure until you have changed the values! ...Otherwise the cost is always too high.</a:t>
            </a:r>
          </a:p>
          <a:p>
            <a:pPr>
              <a:buNone/>
            </a:pPr>
            <a:endParaRPr lang="en-GB" i="1" dirty="0" smtClean="0"/>
          </a:p>
          <a:p>
            <a:pPr>
              <a:buNone/>
            </a:pPr>
            <a:r>
              <a:rPr lang="en-GB" dirty="0" smtClean="0"/>
              <a:t>The best process follows:</a:t>
            </a:r>
          </a:p>
          <a:p>
            <a:pPr>
              <a:buNone/>
            </a:pPr>
            <a:r>
              <a:rPr lang="en-GB" dirty="0" smtClean="0"/>
              <a:t>Values </a:t>
            </a:r>
            <a:r>
              <a:rPr lang="en-GB" dirty="0" smtClean="0">
                <a:sym typeface="Wingdings 3"/>
              </a:rPr>
              <a:t></a:t>
            </a:r>
            <a:r>
              <a:rPr lang="en-GB" dirty="0" smtClean="0"/>
              <a:t> Vision </a:t>
            </a:r>
            <a:r>
              <a:rPr lang="en-GB" dirty="0" smtClean="0">
                <a:sym typeface="Wingdings 3"/>
              </a:rPr>
              <a:t></a:t>
            </a:r>
            <a:r>
              <a:rPr lang="en-GB" dirty="0" smtClean="0"/>
              <a:t> Structures</a:t>
            </a:r>
          </a:p>
          <a:p>
            <a:endParaRPr lang="en-GB" dirty="0"/>
          </a:p>
        </p:txBody>
      </p:sp>
    </p:spTree>
    <p:extLst>
      <p:ext uri="{BB962C8B-B14F-4D97-AF65-F5344CB8AC3E}">
        <p14:creationId xmlns:p14="http://schemas.microsoft.com/office/powerpoint/2010/main" val="3338149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Slide Number Placeholder 4"/>
          <p:cNvSpPr>
            <a:spLocks noGrp="1"/>
          </p:cNvSpPr>
          <p:nvPr>
            <p:ph type="sldNum" sz="quarter" idx="4294967295"/>
          </p:nvPr>
        </p:nvSpPr>
        <p:spPr>
          <a:xfrm>
            <a:off x="8359775" y="6408738"/>
            <a:ext cx="719138" cy="449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600">
                <a:solidFill>
                  <a:schemeClr val="tx1"/>
                </a:solidFill>
                <a:latin typeface="Trebuchet MS" panose="020B0603020202020204" pitchFamily="34" charset="0"/>
              </a:defRPr>
            </a:lvl1pPr>
            <a:lvl2pPr marL="742950" indent="-285750">
              <a:spcBef>
                <a:spcPct val="20000"/>
              </a:spcBef>
              <a:buChar char="–"/>
              <a:defRPr sz="3000">
                <a:solidFill>
                  <a:schemeClr val="tx1"/>
                </a:solidFill>
                <a:latin typeface="Trebuchet MS" panose="020B0603020202020204" pitchFamily="34" charset="0"/>
              </a:defRPr>
            </a:lvl2pPr>
            <a:lvl3pPr marL="1143000" indent="-228600">
              <a:spcBef>
                <a:spcPct val="20000"/>
              </a:spcBef>
              <a:buChar char="•"/>
              <a:defRPr sz="2800">
                <a:solidFill>
                  <a:schemeClr val="tx1"/>
                </a:solidFill>
                <a:latin typeface="Trebuchet MS" panose="020B0603020202020204" pitchFamily="34" charset="0"/>
              </a:defRPr>
            </a:lvl3pPr>
            <a:lvl4pPr marL="1600200" indent="-228600">
              <a:spcBef>
                <a:spcPct val="20000"/>
              </a:spcBef>
              <a:buChar char="–"/>
              <a:defRPr sz="24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defTabSz="449263"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defTabSz="449263"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defTabSz="449263"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defTabSz="449263"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spcBef>
                <a:spcPct val="0"/>
              </a:spcBef>
              <a:buSzTx/>
              <a:buFontTx/>
              <a:buNone/>
            </a:pPr>
            <a:fld id="{BAB50222-FF78-4DFF-8A18-9CAD6D2544D1}" type="slidenum">
              <a:rPr lang="en-GB" altLang="en-US" sz="2000">
                <a:solidFill>
                  <a:schemeClr val="bg1"/>
                </a:solidFill>
              </a:rPr>
              <a:pPr>
                <a:spcBef>
                  <a:spcPct val="0"/>
                </a:spcBef>
                <a:buSzTx/>
                <a:buFontTx/>
                <a:buNone/>
              </a:pPr>
              <a:t>46</a:t>
            </a:fld>
            <a:endParaRPr lang="en-GB" altLang="en-US" sz="2000">
              <a:solidFill>
                <a:schemeClr val="bg1"/>
              </a:solidFill>
            </a:endParaRPr>
          </a:p>
        </p:txBody>
      </p:sp>
      <p:sp>
        <p:nvSpPr>
          <p:cNvPr id="11268" name="Rectangle 17"/>
          <p:cNvSpPr>
            <a:spLocks noGrp="1" noChangeArrowheads="1"/>
          </p:cNvSpPr>
          <p:nvPr>
            <p:ph type="title"/>
          </p:nvPr>
        </p:nvSpPr>
        <p:spPr/>
        <p:txBody>
          <a:bodyPr/>
          <a:lstStyle/>
          <a:p>
            <a:pPr algn="l" eaLnBrk="1" hangingPunct="1"/>
            <a:r>
              <a:rPr lang="en-GB" altLang="en-US" dirty="0" smtClean="0"/>
              <a:t>1. Values - definitions</a:t>
            </a:r>
          </a:p>
        </p:txBody>
      </p:sp>
      <p:sp>
        <p:nvSpPr>
          <p:cNvPr id="7173" name="Rectangle 26"/>
          <p:cNvSpPr>
            <a:spLocks noGrp="1" noChangeArrowheads="1"/>
          </p:cNvSpPr>
          <p:nvPr>
            <p:ph type="body" idx="1"/>
          </p:nvPr>
        </p:nvSpPr>
        <p:spPr>
          <a:xfrm>
            <a:off x="457200" y="2132856"/>
            <a:ext cx="8229600" cy="4464496"/>
          </a:xfrm>
        </p:spPr>
        <p:txBody>
          <a:bodyPr/>
          <a:lstStyle/>
          <a:p>
            <a:pPr marL="0" indent="0" eaLnBrk="1" hangingPunct="1">
              <a:buNone/>
              <a:defRPr/>
            </a:pPr>
            <a:r>
              <a:rPr lang="en-GB" altLang="en-US" dirty="0" smtClean="0"/>
              <a:t>Values are those things ‘held in high esteem, prized, of worth or importance.’</a:t>
            </a:r>
          </a:p>
          <a:p>
            <a:pPr marL="0" indent="0" eaLnBrk="1" hangingPunct="1">
              <a:buNone/>
              <a:defRPr/>
            </a:pPr>
            <a:endParaRPr lang="en-GB" altLang="en-US" dirty="0" smtClean="0"/>
          </a:p>
          <a:p>
            <a:pPr lvl="1">
              <a:buClr>
                <a:srgbClr val="159C64"/>
              </a:buClr>
              <a:buSzPct val="130000"/>
              <a:buFont typeface="Trebuchet MS" panose="020B0603020202020204" pitchFamily="34" charset="0"/>
              <a:buChar char="“"/>
              <a:defRPr/>
            </a:pPr>
            <a:r>
              <a:rPr lang="en-GB" altLang="en-US" sz="3600" i="1" dirty="0" smtClean="0"/>
              <a:t>Values express our deepest convictions and passions, how we want to be known, how we expect to behave</a:t>
            </a:r>
            <a:r>
              <a:rPr lang="en-GB" altLang="en-US" dirty="0" smtClean="0"/>
              <a:t>.</a:t>
            </a:r>
            <a:r>
              <a:rPr lang="en-GB" altLang="en-US" sz="3200" b="1" dirty="0" smtClean="0">
                <a:solidFill>
                  <a:srgbClr val="159C64"/>
                </a:solidFill>
                <a:latin typeface="Trebuchet MS" panose="020B0603020202020204" pitchFamily="34" charset="0"/>
              </a:rPr>
              <a:t>”</a:t>
            </a:r>
          </a:p>
          <a:p>
            <a:pPr marL="0" indent="0" eaLnBrk="1" hangingPunct="1">
              <a:buClr>
                <a:srgbClr val="159C64"/>
              </a:buClr>
              <a:buSzPct val="130000"/>
              <a:buFontTx/>
              <a:buNone/>
              <a:defRPr/>
            </a:pPr>
            <a:r>
              <a:rPr lang="en-GB" altLang="en-US" sz="2800" dirty="0">
                <a:solidFill>
                  <a:srgbClr val="159C64"/>
                </a:solidFill>
              </a:rPr>
              <a:t>	</a:t>
            </a:r>
            <a:r>
              <a:rPr lang="en-GB" altLang="en-US" sz="2800" dirty="0" smtClean="0">
                <a:solidFill>
                  <a:srgbClr val="159C64"/>
                </a:solidFill>
              </a:rPr>
              <a:t>									 Stuart Murray Williams</a:t>
            </a:r>
          </a:p>
        </p:txBody>
      </p:sp>
    </p:spTree>
    <p:extLst>
      <p:ext uri="{BB962C8B-B14F-4D97-AF65-F5344CB8AC3E}">
        <p14:creationId xmlns:p14="http://schemas.microsoft.com/office/powerpoint/2010/main" val="366668310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420888"/>
            <a:ext cx="6969125" cy="947738"/>
          </a:xfrm>
        </p:spPr>
        <p:txBody>
          <a:bodyPr/>
          <a:lstStyle/>
          <a:p>
            <a:r>
              <a:rPr lang="en-GB" dirty="0" smtClean="0"/>
              <a:t>Comfort break</a:t>
            </a:r>
            <a:endParaRPr lang="en-GB" dirty="0"/>
          </a:p>
        </p:txBody>
      </p:sp>
    </p:spTree>
    <p:extLst>
      <p:ext uri="{BB962C8B-B14F-4D97-AF65-F5344CB8AC3E}">
        <p14:creationId xmlns:p14="http://schemas.microsoft.com/office/powerpoint/2010/main" val="3231764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1836712" y="576668"/>
            <a:ext cx="8229600" cy="620085"/>
          </a:xfrm>
        </p:spPr>
        <p:txBody>
          <a:bodyPr/>
          <a:lstStyle/>
          <a:p>
            <a:r>
              <a:rPr lang="en-GB" dirty="0"/>
              <a:t>Managing volunteers</a:t>
            </a:r>
            <a:r>
              <a:rPr lang="en-US" dirty="0"/>
              <a:t/>
            </a:r>
            <a:br>
              <a:rPr lang="en-US" dirty="0"/>
            </a:br>
            <a:endParaRPr lang="en-US" dirty="0"/>
          </a:p>
        </p:txBody>
      </p:sp>
      <p:pic>
        <p:nvPicPr>
          <p:cNvPr id="4" name="Content Placeholder 4" descr="Bart Simpsons Chalkboard"/>
          <p:cNvPicPr>
            <a:picLocks/>
          </p:cNvPicPr>
          <p:nvPr/>
        </p:nvPicPr>
        <p:blipFill>
          <a:blip r:embed="rId2" cstate="print"/>
          <a:srcRect/>
          <a:stretch>
            <a:fillRect/>
          </a:stretch>
        </p:blipFill>
        <p:spPr bwMode="auto">
          <a:xfrm>
            <a:off x="395536" y="1196752"/>
            <a:ext cx="8435280" cy="5184576"/>
          </a:xfrm>
          <a:prstGeom prst="rect">
            <a:avLst/>
          </a:prstGeom>
          <a:noFill/>
          <a:ln w="9525">
            <a:noFill/>
            <a:miter lim="800000"/>
            <a:headEnd/>
            <a:tailEnd/>
          </a:ln>
        </p:spPr>
      </p:pic>
    </p:spTree>
    <p:extLst>
      <p:ext uri="{BB962C8B-B14F-4D97-AF65-F5344CB8AC3E}">
        <p14:creationId xmlns:p14="http://schemas.microsoft.com/office/powerpoint/2010/main" val="1479124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What are the key issues facing you in  your work with volunteers?</a:t>
            </a:r>
          </a:p>
          <a:p>
            <a:pPr marL="0" indent="0">
              <a:buNone/>
            </a:pPr>
            <a:endParaRPr lang="en-GB" dirty="0" smtClean="0"/>
          </a:p>
          <a:p>
            <a:pPr marL="0" indent="0">
              <a:buNone/>
            </a:pPr>
            <a:r>
              <a:rPr lang="en-GB" dirty="0" smtClean="0"/>
              <a:t>Discuss in breakout rooms.</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48665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700808"/>
            <a:ext cx="8856984" cy="4464496"/>
          </a:xfrm>
        </p:spPr>
        <p:txBody>
          <a:bodyPr/>
          <a:lstStyle/>
          <a:p>
            <a:pPr>
              <a:buFont typeface="Wingdings" panose="05000000000000000000" pitchFamily="2" charset="2"/>
              <a:buChar char="q"/>
            </a:pPr>
            <a:r>
              <a:rPr lang="en-GB" smtClean="0"/>
              <a:t>People </a:t>
            </a:r>
            <a:r>
              <a:rPr lang="en-GB"/>
              <a:t>with a ‘job</a:t>
            </a:r>
            <a:r>
              <a:rPr lang="en-GB" smtClean="0"/>
              <a:t>’ see </a:t>
            </a:r>
            <a:r>
              <a:rPr lang="en-GB"/>
              <a:t>work as a chore and their </a:t>
            </a:r>
            <a:r>
              <a:rPr lang="en-GB" smtClean="0"/>
              <a:t>pay cheque is </a:t>
            </a:r>
            <a:r>
              <a:rPr lang="en-GB"/>
              <a:t>the reward.</a:t>
            </a:r>
          </a:p>
          <a:p>
            <a:pPr>
              <a:buFont typeface="Wingdings" panose="05000000000000000000" pitchFamily="2" charset="2"/>
              <a:buChar char="q"/>
            </a:pPr>
            <a:r>
              <a:rPr lang="en-GB" smtClean="0"/>
              <a:t> People with a ‘career’ </a:t>
            </a:r>
            <a:r>
              <a:rPr lang="en-GB"/>
              <a:t>work not only out of necessity but also to advance and succeed. They are invested in their work and want to do well. </a:t>
            </a:r>
          </a:p>
          <a:p>
            <a:pPr>
              <a:buFont typeface="Wingdings" panose="05000000000000000000" pitchFamily="2" charset="2"/>
              <a:buChar char="q"/>
            </a:pPr>
            <a:r>
              <a:rPr lang="en-GB"/>
              <a:t>People with a </a:t>
            </a:r>
            <a:r>
              <a:rPr lang="en-GB" smtClean="0"/>
              <a:t>‘calling’ </a:t>
            </a:r>
            <a:r>
              <a:rPr lang="en-GB"/>
              <a:t>view work as an end in itself; </a:t>
            </a:r>
            <a:r>
              <a:rPr lang="en-GB" smtClean="0"/>
              <a:t>they </a:t>
            </a:r>
            <a:r>
              <a:rPr lang="en-GB"/>
              <a:t>feel it contributes to the greater good, draws on their personal strengths, and gives them meaning and purpose.</a:t>
            </a:r>
            <a:endParaRPr lang="en-US"/>
          </a:p>
          <a:p>
            <a:endParaRPr lang="en-US"/>
          </a:p>
        </p:txBody>
      </p:sp>
      <p:sp>
        <p:nvSpPr>
          <p:cNvPr id="3" name="Title 2"/>
          <p:cNvSpPr>
            <a:spLocks noGrp="1"/>
          </p:cNvSpPr>
          <p:nvPr>
            <p:ph type="title"/>
          </p:nvPr>
        </p:nvSpPr>
        <p:spPr>
          <a:xfrm>
            <a:off x="-36512" y="648675"/>
            <a:ext cx="9073008" cy="908117"/>
          </a:xfrm>
        </p:spPr>
        <p:txBody>
          <a:bodyPr/>
          <a:lstStyle/>
          <a:p>
            <a:pPr algn="l"/>
            <a:r>
              <a:rPr lang="en-GB"/>
              <a:t>Work Orientations </a:t>
            </a:r>
            <a:r>
              <a:rPr lang="en-GB" smtClean="0"/>
              <a:t>-</a:t>
            </a:r>
            <a:br>
              <a:rPr lang="en-GB" smtClean="0"/>
            </a:br>
            <a:r>
              <a:rPr lang="en-GB" sz="2800" smtClean="0"/>
              <a:t>How </a:t>
            </a:r>
            <a:r>
              <a:rPr lang="en-GB" sz="2800"/>
              <a:t>do we view our </a:t>
            </a:r>
            <a:r>
              <a:rPr lang="en-GB" sz="2800" smtClean="0"/>
              <a:t>work</a:t>
            </a:r>
            <a:r>
              <a:rPr lang="en-GB" sz="2800"/>
              <a:t> </a:t>
            </a:r>
            <a:r>
              <a:rPr lang="en-GB" sz="2800" smtClean="0"/>
              <a:t>– is it a Job</a:t>
            </a:r>
            <a:r>
              <a:rPr lang="en-GB" sz="2800"/>
              <a:t>, a Career, or a </a:t>
            </a:r>
            <a:r>
              <a:rPr lang="en-GB" sz="2800" smtClean="0"/>
              <a:t>Calling?</a:t>
            </a:r>
            <a:endParaRPr lang="en-US" sz="2800"/>
          </a:p>
        </p:txBody>
      </p:sp>
    </p:spTree>
    <p:extLst>
      <p:ext uri="{BB962C8B-B14F-4D97-AF65-F5344CB8AC3E}">
        <p14:creationId xmlns:p14="http://schemas.microsoft.com/office/powerpoint/2010/main" val="2216150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96752"/>
            <a:ext cx="8964488" cy="5112569"/>
          </a:xfrm>
        </p:spPr>
        <p:txBody>
          <a:bodyPr/>
          <a:lstStyle/>
          <a:p>
            <a:pPr>
              <a:buFont typeface="Wingdings" panose="05000000000000000000" pitchFamily="2" charset="2"/>
              <a:buChar char="q"/>
            </a:pPr>
            <a:r>
              <a:rPr lang="en-GB" sz="2800" dirty="0"/>
              <a:t>What we expect from people (and from ourselves) manifests itself in the words we use, and those words can have a powerful effect on end results.</a:t>
            </a:r>
          </a:p>
          <a:p>
            <a:pPr>
              <a:buFont typeface="Wingdings" panose="05000000000000000000" pitchFamily="2" charset="2"/>
              <a:buChar char="q"/>
            </a:pPr>
            <a:r>
              <a:rPr lang="en-GB" sz="2800" dirty="0"/>
              <a:t>This phenomenon is called the Pygmalion Effect: when our belief in another person’s potential brings that potential to life.</a:t>
            </a:r>
          </a:p>
          <a:p>
            <a:pPr>
              <a:buFont typeface="Wingdings" panose="05000000000000000000" pitchFamily="2" charset="2"/>
              <a:buChar char="q"/>
            </a:pPr>
            <a:r>
              <a:rPr lang="en-GB" sz="2800" dirty="0"/>
              <a:t>The expectations we have about our </a:t>
            </a:r>
            <a:r>
              <a:rPr lang="en-GB" sz="2800" dirty="0" smtClean="0"/>
              <a:t>co-workers and volunteers—whether </a:t>
            </a:r>
            <a:r>
              <a:rPr lang="en-GB" sz="2800" dirty="0"/>
              <a:t>or not they are ever voiced—can make that expectation a reality.</a:t>
            </a:r>
          </a:p>
          <a:p>
            <a:pPr>
              <a:buFont typeface="Wingdings" panose="05000000000000000000" pitchFamily="2" charset="2"/>
              <a:buChar char="q"/>
            </a:pPr>
            <a:r>
              <a:rPr lang="en-GB" sz="2800" dirty="0"/>
              <a:t>People act as we expect them to act, which means that a leader’s expectations about what </a:t>
            </a:r>
            <a:r>
              <a:rPr lang="en-GB" sz="2800" dirty="0" smtClean="0"/>
              <a:t>will </a:t>
            </a:r>
            <a:r>
              <a:rPr lang="en-GB" sz="2800" dirty="0"/>
              <a:t>motivate </a:t>
            </a:r>
            <a:r>
              <a:rPr lang="en-GB" sz="2800" dirty="0" smtClean="0"/>
              <a:t>their </a:t>
            </a:r>
            <a:r>
              <a:rPr lang="en-GB" sz="2800" dirty="0"/>
              <a:t>employees often </a:t>
            </a:r>
            <a:r>
              <a:rPr lang="en-GB" sz="2800" dirty="0" smtClean="0"/>
              <a:t>ends </a:t>
            </a:r>
            <a:r>
              <a:rPr lang="en-GB" sz="2800" dirty="0"/>
              <a:t>up coming true.</a:t>
            </a:r>
          </a:p>
          <a:p>
            <a:endParaRPr lang="en-US" dirty="0"/>
          </a:p>
        </p:txBody>
      </p:sp>
      <p:sp>
        <p:nvSpPr>
          <p:cNvPr id="3" name="Title 2"/>
          <p:cNvSpPr>
            <a:spLocks noGrp="1"/>
          </p:cNvSpPr>
          <p:nvPr>
            <p:ph type="title"/>
          </p:nvPr>
        </p:nvSpPr>
        <p:spPr>
          <a:xfrm>
            <a:off x="179512" y="476672"/>
            <a:ext cx="8229600" cy="620085"/>
          </a:xfrm>
        </p:spPr>
        <p:txBody>
          <a:bodyPr/>
          <a:lstStyle/>
          <a:p>
            <a:pPr algn="l"/>
            <a:r>
              <a:rPr lang="en-GB"/>
              <a:t>Pygmalion Effect</a:t>
            </a:r>
            <a:endParaRPr lang="en-US"/>
          </a:p>
        </p:txBody>
      </p:sp>
    </p:spTree>
    <p:extLst>
      <p:ext uri="{BB962C8B-B14F-4D97-AF65-F5344CB8AC3E}">
        <p14:creationId xmlns:p14="http://schemas.microsoft.com/office/powerpoint/2010/main" val="35692326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276872"/>
            <a:ext cx="8229600" cy="620085"/>
          </a:xfrm>
        </p:spPr>
        <p:txBody>
          <a:bodyPr/>
          <a:lstStyle/>
          <a:p>
            <a:r>
              <a:rPr lang="en-GB" b="1" dirty="0" smtClean="0"/>
              <a:t>How can we keep volunteers motivated?</a:t>
            </a:r>
            <a:br>
              <a:rPr lang="en-GB" b="1" dirty="0" smtClean="0"/>
            </a:br>
            <a:r>
              <a:rPr lang="en-GB" b="1" dirty="0" smtClean="0"/>
              <a:t>Discuss</a:t>
            </a:r>
            <a:endParaRPr lang="en-US" dirty="0"/>
          </a:p>
        </p:txBody>
      </p:sp>
    </p:spTree>
    <p:extLst>
      <p:ext uri="{BB962C8B-B14F-4D97-AF65-F5344CB8AC3E}">
        <p14:creationId xmlns:p14="http://schemas.microsoft.com/office/powerpoint/2010/main" val="3530260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610" y="2060848"/>
            <a:ext cx="6872808" cy="3721968"/>
          </a:xfrm>
        </p:spPr>
        <p:txBody>
          <a:bodyPr/>
          <a:lstStyle/>
          <a:p>
            <a:pPr algn="l">
              <a:buFont typeface="Arial" pitchFamily="34" charset="0"/>
              <a:buChar char="•"/>
            </a:pPr>
            <a:r>
              <a:rPr lang="en-GB" b="1" dirty="0" smtClean="0">
                <a:solidFill>
                  <a:schemeClr val="tx1"/>
                </a:solidFill>
              </a:rPr>
              <a:t>Feeling valued</a:t>
            </a:r>
          </a:p>
          <a:p>
            <a:pPr algn="l"/>
            <a:r>
              <a:rPr lang="en-GB" dirty="0"/>
              <a:t>	</a:t>
            </a:r>
            <a:r>
              <a:rPr lang="en-GB" dirty="0" smtClean="0">
                <a:solidFill>
                  <a:schemeClr val="tx1"/>
                </a:solidFill>
              </a:rPr>
              <a:t>-actively listen</a:t>
            </a:r>
          </a:p>
          <a:p>
            <a:pPr algn="l"/>
            <a:r>
              <a:rPr lang="en-GB" dirty="0">
                <a:solidFill>
                  <a:schemeClr val="tx1"/>
                </a:solidFill>
              </a:rPr>
              <a:t>	</a:t>
            </a:r>
            <a:r>
              <a:rPr lang="en-GB" dirty="0" smtClean="0">
                <a:solidFill>
                  <a:schemeClr val="tx1"/>
                </a:solidFill>
              </a:rPr>
              <a:t>-include in appropriate decisions</a:t>
            </a:r>
          </a:p>
          <a:p>
            <a:pPr algn="l"/>
            <a:r>
              <a:rPr lang="en-GB" dirty="0">
                <a:solidFill>
                  <a:schemeClr val="tx1"/>
                </a:solidFill>
              </a:rPr>
              <a:t>	</a:t>
            </a:r>
            <a:r>
              <a:rPr lang="en-GB" dirty="0" smtClean="0">
                <a:solidFill>
                  <a:schemeClr val="tx1"/>
                </a:solidFill>
              </a:rPr>
              <a:t>-learn from them</a:t>
            </a:r>
          </a:p>
          <a:p>
            <a:pPr algn="l"/>
            <a:r>
              <a:rPr lang="en-GB" dirty="0">
                <a:solidFill>
                  <a:schemeClr val="tx1"/>
                </a:solidFill>
              </a:rPr>
              <a:t>	</a:t>
            </a:r>
            <a:r>
              <a:rPr lang="en-GB" dirty="0" smtClean="0">
                <a:solidFill>
                  <a:schemeClr val="tx1"/>
                </a:solidFill>
              </a:rPr>
              <a:t>-appreciate them</a:t>
            </a:r>
            <a:endParaRPr lang="en-GB" dirty="0">
              <a:solidFill>
                <a:schemeClr val="tx1"/>
              </a:solidFill>
            </a:endParaRPr>
          </a:p>
        </p:txBody>
      </p:sp>
      <p:pic>
        <p:nvPicPr>
          <p:cNvPr id="1026" name="Picture 2" descr="C:\Documents and Settings\prowtingm\Local Settings\Temporary Internet Files\Content.IE5\RUNHEWY1\MC900098039[1].wmf"/>
          <p:cNvPicPr>
            <a:picLocks noChangeAspect="1" noChangeArrowheads="1"/>
          </p:cNvPicPr>
          <p:nvPr/>
        </p:nvPicPr>
        <p:blipFill>
          <a:blip r:embed="rId2" cstate="print"/>
          <a:srcRect/>
          <a:stretch>
            <a:fillRect/>
          </a:stretch>
        </p:blipFill>
        <p:spPr bwMode="auto">
          <a:xfrm>
            <a:off x="7020272" y="4221088"/>
            <a:ext cx="1564538" cy="1799539"/>
          </a:xfrm>
          <a:prstGeom prst="rect">
            <a:avLst/>
          </a:prstGeom>
          <a:noFill/>
        </p:spPr>
      </p:pic>
    </p:spTree>
    <p:extLst>
      <p:ext uri="{BB962C8B-B14F-4D97-AF65-F5344CB8AC3E}">
        <p14:creationId xmlns:p14="http://schemas.microsoft.com/office/powerpoint/2010/main" val="22254847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56792"/>
            <a:ext cx="7715200" cy="4497363"/>
          </a:xfrm>
        </p:spPr>
        <p:txBody>
          <a:bodyPr/>
          <a:lstStyle/>
          <a:p>
            <a:r>
              <a:rPr lang="en-GB" b="1" dirty="0" smtClean="0"/>
              <a:t>Don’t overwhelm volunteers</a:t>
            </a:r>
          </a:p>
          <a:p>
            <a:pPr lvl="1"/>
            <a:r>
              <a:rPr lang="en-GB" dirty="0" smtClean="0"/>
              <a:t>Role description</a:t>
            </a:r>
          </a:p>
          <a:p>
            <a:pPr lvl="1"/>
            <a:r>
              <a:rPr lang="en-GB" dirty="0" smtClean="0"/>
              <a:t>Expectations</a:t>
            </a:r>
          </a:p>
          <a:p>
            <a:pPr lvl="1"/>
            <a:r>
              <a:rPr lang="en-GB" dirty="0" smtClean="0"/>
              <a:t>Confidence</a:t>
            </a:r>
          </a:p>
          <a:p>
            <a:pPr lvl="1"/>
            <a:r>
              <a:rPr lang="en-GB" dirty="0" smtClean="0"/>
              <a:t>Support</a:t>
            </a:r>
          </a:p>
          <a:p>
            <a:pPr lvl="1">
              <a:buNone/>
            </a:pPr>
            <a:endParaRPr lang="en-GB" dirty="0" smtClean="0"/>
          </a:p>
          <a:p>
            <a:pPr lvl="1">
              <a:buNone/>
            </a:pPr>
            <a:endParaRPr lang="en-GB" dirty="0" smtClean="0"/>
          </a:p>
          <a:p>
            <a:endParaRPr lang="en-GB" dirty="0"/>
          </a:p>
          <a:p>
            <a:endParaRPr lang="en-GB" dirty="0"/>
          </a:p>
        </p:txBody>
      </p:sp>
      <p:pic>
        <p:nvPicPr>
          <p:cNvPr id="2052" name="Picture 4" descr="C:\Documents and Settings\prowtingm\Local Settings\Temporary Internet Files\Content.IE5\5DIDO6B6\MC900437563[1].wmf"/>
          <p:cNvPicPr>
            <a:picLocks noChangeAspect="1" noChangeArrowheads="1"/>
          </p:cNvPicPr>
          <p:nvPr/>
        </p:nvPicPr>
        <p:blipFill>
          <a:blip r:embed="rId2" cstate="print"/>
          <a:srcRect/>
          <a:stretch>
            <a:fillRect/>
          </a:stretch>
        </p:blipFill>
        <p:spPr bwMode="auto">
          <a:xfrm>
            <a:off x="6516216" y="2204864"/>
            <a:ext cx="1943100" cy="1984375"/>
          </a:xfrm>
          <a:prstGeom prst="rect">
            <a:avLst/>
          </a:prstGeom>
          <a:noFill/>
        </p:spPr>
      </p:pic>
    </p:spTree>
    <p:extLst>
      <p:ext uri="{BB962C8B-B14F-4D97-AF65-F5344CB8AC3E}">
        <p14:creationId xmlns:p14="http://schemas.microsoft.com/office/powerpoint/2010/main" val="106004287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916832"/>
            <a:ext cx="7931224" cy="4209331"/>
          </a:xfrm>
        </p:spPr>
        <p:txBody>
          <a:bodyPr/>
          <a:lstStyle/>
          <a:p>
            <a:r>
              <a:rPr lang="en-GB" b="1" dirty="0" smtClean="0"/>
              <a:t>Training/coaching</a:t>
            </a:r>
          </a:p>
          <a:p>
            <a:pPr lvl="1"/>
            <a:r>
              <a:rPr lang="en-GB" dirty="0" smtClean="0"/>
              <a:t>Induction</a:t>
            </a:r>
          </a:p>
          <a:p>
            <a:pPr lvl="1"/>
            <a:r>
              <a:rPr lang="en-GB" dirty="0" smtClean="0"/>
              <a:t>Training ‘on the job’</a:t>
            </a:r>
          </a:p>
          <a:p>
            <a:pPr lvl="1"/>
            <a:r>
              <a:rPr lang="en-GB" dirty="0" smtClean="0"/>
              <a:t>Appropriate external training</a:t>
            </a:r>
          </a:p>
          <a:p>
            <a:pPr lvl="1"/>
            <a:r>
              <a:rPr lang="en-GB" dirty="0" smtClean="0"/>
              <a:t>Give feedback</a:t>
            </a:r>
            <a:endParaRPr lang="en-GB" dirty="0"/>
          </a:p>
        </p:txBody>
      </p:sp>
      <p:pic>
        <p:nvPicPr>
          <p:cNvPr id="3075" name="Picture 3" descr="C:\Documents and Settings\prowtingm\Local Settings\Temporary Internet Files\Content.IE5\TJGZAT90\MC900440428[1].wmf"/>
          <p:cNvPicPr>
            <a:picLocks noChangeAspect="1" noChangeArrowheads="1"/>
          </p:cNvPicPr>
          <p:nvPr/>
        </p:nvPicPr>
        <p:blipFill>
          <a:blip r:embed="rId2" cstate="print"/>
          <a:srcRect/>
          <a:stretch>
            <a:fillRect/>
          </a:stretch>
        </p:blipFill>
        <p:spPr bwMode="auto">
          <a:xfrm>
            <a:off x="6804248" y="1916832"/>
            <a:ext cx="1736725" cy="1828800"/>
          </a:xfrm>
          <a:prstGeom prst="rect">
            <a:avLst/>
          </a:prstGeom>
          <a:noFill/>
        </p:spPr>
      </p:pic>
    </p:spTree>
    <p:extLst>
      <p:ext uri="{BB962C8B-B14F-4D97-AF65-F5344CB8AC3E}">
        <p14:creationId xmlns:p14="http://schemas.microsoft.com/office/powerpoint/2010/main" val="257313891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2428875" y="548680"/>
            <a:ext cx="8229600" cy="620085"/>
          </a:xfrm>
        </p:spPr>
        <p:txBody>
          <a:bodyPr/>
          <a:lstStyle/>
          <a:p>
            <a:r>
              <a:rPr lang="en-GB" dirty="0"/>
              <a:t>Seven steps</a:t>
            </a:r>
          </a:p>
        </p:txBody>
      </p:sp>
      <p:graphicFrame>
        <p:nvGraphicFramePr>
          <p:cNvPr id="364581" name="Group 37"/>
          <p:cNvGraphicFramePr>
            <a:graphicFrameLocks noGrp="1"/>
          </p:cNvGraphicFramePr>
          <p:nvPr>
            <p:ph idx="1"/>
            <p:extLst>
              <p:ext uri="{D42A27DB-BD31-4B8C-83A1-F6EECF244321}">
                <p14:modId xmlns:p14="http://schemas.microsoft.com/office/powerpoint/2010/main" val="583645288"/>
              </p:ext>
            </p:extLst>
          </p:nvPr>
        </p:nvGraphicFramePr>
        <p:xfrm>
          <a:off x="516939" y="1397317"/>
          <a:ext cx="8108950" cy="4900296"/>
        </p:xfrm>
        <a:graphic>
          <a:graphicData uri="http://schemas.openxmlformats.org/drawingml/2006/table">
            <a:tbl>
              <a:tblPr/>
              <a:tblGrid>
                <a:gridCol w="2182813">
                  <a:extLst>
                    <a:ext uri="{9D8B030D-6E8A-4147-A177-3AD203B41FA5}">
                      <a16:colId xmlns:a16="http://schemas.microsoft.com/office/drawing/2014/main" val="20000"/>
                    </a:ext>
                  </a:extLst>
                </a:gridCol>
                <a:gridCol w="5926137">
                  <a:extLst>
                    <a:ext uri="{9D8B030D-6E8A-4147-A177-3AD203B41FA5}">
                      <a16:colId xmlns:a16="http://schemas.microsoft.com/office/drawing/2014/main" val="20001"/>
                    </a:ext>
                  </a:extLst>
                </a:gridCol>
              </a:tblGrid>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Trebuchet MS" pitchFamily="34" charset="0"/>
                        </a:rPr>
                        <a:t>Joining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rebuchet MS" pitchFamily="34" charset="0"/>
                        </a:rPr>
                        <a:t>Welcome, introduction, initiation, commission, commitment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smtClean="0">
                          <a:ln>
                            <a:noFill/>
                          </a:ln>
                          <a:solidFill>
                            <a:schemeClr val="tx1"/>
                          </a:solidFill>
                          <a:effectLst/>
                          <a:latin typeface="Trebuchet MS" pitchFamily="34" charset="0"/>
                        </a:rPr>
                        <a:t>Holding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rebuchet MS" pitchFamily="34" charset="0"/>
                        </a:rPr>
                        <a:t>Show round, written vision, go over rewards/rules, make them feel a part of things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smtClean="0">
                          <a:ln>
                            <a:noFill/>
                          </a:ln>
                          <a:solidFill>
                            <a:schemeClr val="tx1"/>
                          </a:solidFill>
                          <a:effectLst/>
                          <a:latin typeface="Trebuchet MS" pitchFamily="34" charset="0"/>
                        </a:rPr>
                        <a:t>Supporting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itchFamily="34" charset="0"/>
                        </a:rPr>
                        <a:t>Explaining, orientation, training, spend time together, equipping/resourcing, training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smtClean="0">
                          <a:ln>
                            <a:noFill/>
                          </a:ln>
                          <a:solidFill>
                            <a:schemeClr val="tx1"/>
                          </a:solidFill>
                          <a:effectLst/>
                          <a:latin typeface="Trebuchet MS" pitchFamily="34" charset="0"/>
                        </a:rPr>
                        <a:t>Growing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itchFamily="34" charset="0"/>
                        </a:rPr>
                        <a:t>Challenge, assign roles, responsibility, delegating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smtClean="0">
                          <a:ln>
                            <a:noFill/>
                          </a:ln>
                          <a:solidFill>
                            <a:schemeClr val="tx1"/>
                          </a:solidFill>
                          <a:effectLst/>
                          <a:latin typeface="Trebuchet MS" pitchFamily="34" charset="0"/>
                        </a:rPr>
                        <a:t>Building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itchFamily="34" charset="0"/>
                        </a:rPr>
                        <a:t>Team working, recognising, valuing and using gifts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smtClean="0">
                          <a:ln>
                            <a:noFill/>
                          </a:ln>
                          <a:solidFill>
                            <a:schemeClr val="tx1"/>
                          </a:solidFill>
                          <a:effectLst/>
                          <a:latin typeface="Trebuchet MS" pitchFamily="34" charset="0"/>
                        </a:rPr>
                        <a:t>Loving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itchFamily="34" charset="0"/>
                        </a:rPr>
                        <a:t>Care, showing concern, accepting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smtClean="0">
                          <a:ln>
                            <a:noFill/>
                          </a:ln>
                          <a:solidFill>
                            <a:schemeClr val="tx1"/>
                          </a:solidFill>
                          <a:effectLst/>
                          <a:latin typeface="Trebuchet MS" pitchFamily="34" charset="0"/>
                        </a:rPr>
                        <a:t>Working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rebuchet MS" pitchFamily="34" charset="0"/>
                        </a:rPr>
                        <a:t>Fruitfulness together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5352981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2060848"/>
            <a:ext cx="7499176" cy="4065315"/>
          </a:xfrm>
        </p:spPr>
        <p:txBody>
          <a:bodyPr/>
          <a:lstStyle/>
          <a:p>
            <a:pPr marL="0" indent="0">
              <a:buNone/>
            </a:pPr>
            <a:r>
              <a:rPr lang="en-GB" b="1" dirty="0" smtClean="0"/>
              <a:t>Enjoy what you do!</a:t>
            </a:r>
          </a:p>
          <a:p>
            <a:pPr>
              <a:buNone/>
            </a:pPr>
            <a:r>
              <a:rPr lang="en-GB" dirty="0" smtClean="0"/>
              <a:t>	- share positive stories</a:t>
            </a:r>
          </a:p>
          <a:p>
            <a:pPr>
              <a:buNone/>
            </a:pPr>
            <a:r>
              <a:rPr lang="en-GB" dirty="0"/>
              <a:t>	</a:t>
            </a:r>
            <a:r>
              <a:rPr lang="en-GB" dirty="0" smtClean="0"/>
              <a:t>- praise</a:t>
            </a:r>
          </a:p>
          <a:p>
            <a:pPr>
              <a:buNone/>
            </a:pPr>
            <a:r>
              <a:rPr lang="en-GB" dirty="0"/>
              <a:t>	</a:t>
            </a:r>
            <a:r>
              <a:rPr lang="en-GB" dirty="0" smtClean="0"/>
              <a:t>- laugh</a:t>
            </a:r>
            <a:endParaRPr lang="en-GB" dirty="0"/>
          </a:p>
        </p:txBody>
      </p:sp>
      <p:pic>
        <p:nvPicPr>
          <p:cNvPr id="4099" name="Picture 3" descr="C:\Documents and Settings\prowtingm\Local Settings\Temporary Internet Files\Content.IE5\8J6J3EBK\MC900442026[1].wmf"/>
          <p:cNvPicPr>
            <a:picLocks noChangeAspect="1" noChangeArrowheads="1"/>
          </p:cNvPicPr>
          <p:nvPr/>
        </p:nvPicPr>
        <p:blipFill>
          <a:blip r:embed="rId2" cstate="print"/>
          <a:srcRect/>
          <a:stretch>
            <a:fillRect/>
          </a:stretch>
        </p:blipFill>
        <p:spPr bwMode="auto">
          <a:xfrm>
            <a:off x="6660232" y="4005064"/>
            <a:ext cx="1631950" cy="1901825"/>
          </a:xfrm>
          <a:prstGeom prst="rect">
            <a:avLst/>
          </a:prstGeom>
          <a:noFill/>
        </p:spPr>
      </p:pic>
    </p:spTree>
    <p:extLst>
      <p:ext uri="{BB962C8B-B14F-4D97-AF65-F5344CB8AC3E}">
        <p14:creationId xmlns:p14="http://schemas.microsoft.com/office/powerpoint/2010/main" val="118289696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What has ben helpful?</a:t>
            </a:r>
          </a:p>
          <a:p>
            <a:r>
              <a:rPr lang="en-GB" dirty="0" smtClean="0"/>
              <a:t>What will you take away?</a:t>
            </a: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18576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0850" y="2132856"/>
            <a:ext cx="8229600" cy="3963144"/>
          </a:xfrm>
        </p:spPr>
        <p:txBody>
          <a:bodyPr/>
          <a:lstStyle/>
          <a:p>
            <a:pPr>
              <a:buNone/>
            </a:pPr>
            <a:endParaRPr lang="en-GB" dirty="0" smtClean="0"/>
          </a:p>
          <a:p>
            <a:pPr algn="ctr">
              <a:buNone/>
            </a:pPr>
            <a:endParaRPr lang="en-GB" sz="1000" dirty="0" smtClean="0"/>
          </a:p>
          <a:p>
            <a:pPr algn="ctr">
              <a:buNone/>
            </a:pPr>
            <a:r>
              <a:rPr lang="en-GB" i="1" dirty="0" smtClean="0"/>
              <a:t>‘Leadership style is a function of personality rather than a strategic choice?’</a:t>
            </a:r>
          </a:p>
          <a:p>
            <a:pPr algn="ctr">
              <a:buNone/>
            </a:pPr>
            <a:endParaRPr lang="en-GB" dirty="0" smtClean="0"/>
          </a:p>
          <a:p>
            <a:pPr algn="ctr">
              <a:buNone/>
            </a:pPr>
            <a:r>
              <a:rPr lang="en-GB" dirty="0" smtClean="0"/>
              <a:t>Discuss!</a:t>
            </a:r>
            <a:endParaRPr lang="en-GB" dirty="0"/>
          </a:p>
        </p:txBody>
      </p:sp>
      <p:sp>
        <p:nvSpPr>
          <p:cNvPr id="3" name="Title 2"/>
          <p:cNvSpPr>
            <a:spLocks noGrp="1"/>
          </p:cNvSpPr>
          <p:nvPr>
            <p:ph type="title"/>
          </p:nvPr>
        </p:nvSpPr>
        <p:spPr>
          <a:xfrm>
            <a:off x="457200" y="1371600"/>
            <a:ext cx="8229600" cy="761256"/>
          </a:xfrm>
        </p:spPr>
        <p:txBody>
          <a:bodyPr/>
          <a:lstStyle/>
          <a:p>
            <a:r>
              <a:rPr lang="en-GB" sz="3600" b="1" dirty="0" smtClean="0"/>
              <a:t>Leadership Styles</a:t>
            </a:r>
            <a:endParaRPr lang="en-GB" sz="3600" b="1" dirty="0"/>
          </a:p>
        </p:txBody>
      </p:sp>
    </p:spTree>
    <p:extLst>
      <p:ext uri="{BB962C8B-B14F-4D97-AF65-F5344CB8AC3E}">
        <p14:creationId xmlns:p14="http://schemas.microsoft.com/office/powerpoint/2010/main" val="301761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0850" y="2636912"/>
            <a:ext cx="8229600" cy="3459088"/>
          </a:xfrm>
        </p:spPr>
        <p:txBody>
          <a:bodyPr/>
          <a:lstStyle/>
          <a:p>
            <a:r>
              <a:rPr lang="en-GB" dirty="0" smtClean="0"/>
              <a:t>Self-Awareness</a:t>
            </a:r>
          </a:p>
          <a:p>
            <a:r>
              <a:rPr lang="en-GB" dirty="0" smtClean="0"/>
              <a:t>Self-Management</a:t>
            </a:r>
          </a:p>
          <a:p>
            <a:r>
              <a:rPr lang="en-GB" dirty="0" smtClean="0"/>
              <a:t>Social Awareness</a:t>
            </a:r>
          </a:p>
          <a:p>
            <a:r>
              <a:rPr lang="en-GB" dirty="0" smtClean="0"/>
              <a:t>Social Skills</a:t>
            </a:r>
          </a:p>
        </p:txBody>
      </p:sp>
      <p:sp>
        <p:nvSpPr>
          <p:cNvPr id="3" name="Title 2"/>
          <p:cNvSpPr>
            <a:spLocks noGrp="1"/>
          </p:cNvSpPr>
          <p:nvPr>
            <p:ph type="title"/>
          </p:nvPr>
        </p:nvSpPr>
        <p:spPr>
          <a:xfrm>
            <a:off x="179512" y="1371600"/>
            <a:ext cx="8784976" cy="990600"/>
          </a:xfrm>
        </p:spPr>
        <p:txBody>
          <a:bodyPr/>
          <a:lstStyle/>
          <a:p>
            <a:r>
              <a:rPr lang="en-GB" sz="3600" b="1" dirty="0" smtClean="0"/>
              <a:t>Leadership Styles &amp; Emotional Intelligence</a:t>
            </a:r>
            <a:endParaRPr lang="en-GB" sz="3600" b="1" dirty="0"/>
          </a:p>
        </p:txBody>
      </p:sp>
    </p:spTree>
    <p:extLst>
      <p:ext uri="{BB962C8B-B14F-4D97-AF65-F5344CB8AC3E}">
        <p14:creationId xmlns:p14="http://schemas.microsoft.com/office/powerpoint/2010/main" val="1830000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1921605"/>
              </p:ext>
            </p:extLst>
          </p:nvPr>
        </p:nvGraphicFramePr>
        <p:xfrm>
          <a:off x="1" y="1196753"/>
          <a:ext cx="9143998" cy="5688828"/>
        </p:xfrm>
        <a:graphic>
          <a:graphicData uri="http://schemas.openxmlformats.org/drawingml/2006/table">
            <a:tbl>
              <a:tblPr firstRow="1" firstCol="1" bandRow="1"/>
              <a:tblGrid>
                <a:gridCol w="1305922">
                  <a:extLst>
                    <a:ext uri="{9D8B030D-6E8A-4147-A177-3AD203B41FA5}">
                      <a16:colId xmlns:a16="http://schemas.microsoft.com/office/drawing/2014/main" val="1431586900"/>
                    </a:ext>
                  </a:extLst>
                </a:gridCol>
                <a:gridCol w="1305922">
                  <a:extLst>
                    <a:ext uri="{9D8B030D-6E8A-4147-A177-3AD203B41FA5}">
                      <a16:colId xmlns:a16="http://schemas.microsoft.com/office/drawing/2014/main" val="3244225129"/>
                    </a:ext>
                  </a:extLst>
                </a:gridCol>
                <a:gridCol w="1305922">
                  <a:extLst>
                    <a:ext uri="{9D8B030D-6E8A-4147-A177-3AD203B41FA5}">
                      <a16:colId xmlns:a16="http://schemas.microsoft.com/office/drawing/2014/main" val="1316781944"/>
                    </a:ext>
                  </a:extLst>
                </a:gridCol>
                <a:gridCol w="1306558">
                  <a:extLst>
                    <a:ext uri="{9D8B030D-6E8A-4147-A177-3AD203B41FA5}">
                      <a16:colId xmlns:a16="http://schemas.microsoft.com/office/drawing/2014/main" val="1026767319"/>
                    </a:ext>
                  </a:extLst>
                </a:gridCol>
                <a:gridCol w="1306558">
                  <a:extLst>
                    <a:ext uri="{9D8B030D-6E8A-4147-A177-3AD203B41FA5}">
                      <a16:colId xmlns:a16="http://schemas.microsoft.com/office/drawing/2014/main" val="1686710859"/>
                    </a:ext>
                  </a:extLst>
                </a:gridCol>
                <a:gridCol w="1306558">
                  <a:extLst>
                    <a:ext uri="{9D8B030D-6E8A-4147-A177-3AD203B41FA5}">
                      <a16:colId xmlns:a16="http://schemas.microsoft.com/office/drawing/2014/main" val="3289721625"/>
                    </a:ext>
                  </a:extLst>
                </a:gridCol>
                <a:gridCol w="1306558">
                  <a:extLst>
                    <a:ext uri="{9D8B030D-6E8A-4147-A177-3AD203B41FA5}">
                      <a16:colId xmlns:a16="http://schemas.microsoft.com/office/drawing/2014/main" val="4272093036"/>
                    </a:ext>
                  </a:extLst>
                </a:gridCol>
              </a:tblGrid>
              <a:tr h="567943">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Commanding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Visionary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Affiliative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Democratic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Pacesetting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Coaching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188185"/>
                  </a:ext>
                </a:extLst>
              </a:tr>
              <a:tr h="1154736">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The Leader’s Modus Operandi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Demands immediate compliance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Mobilizes people towards a vision</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Creates harmony and builds emotional bonds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Forges consensus through participation</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Sets high standards for performance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Develops people for the future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236854"/>
                  </a:ext>
                </a:extLst>
              </a:tr>
              <a:tr h="646615">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The style in a phrase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“Do what I tell you.”</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“Come with me.”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“People come first.”</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“What do you think?”</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“Do as I do, now.”</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“Try this.”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461107"/>
                  </a:ext>
                </a:extLst>
              </a:tr>
              <a:tr h="994178">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Underlying Emotional Intelligence competencies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Drive to achieve, initiative, self-control</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Self-confidence, empathy, change catalyst</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Empathy, building relationships, communication</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Collaboration, team leadership, communication</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Conscientiousness, drive to achieve, initiative </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Developing others, empathy self-awareness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863405"/>
                  </a:ext>
                </a:extLst>
              </a:tr>
              <a:tr h="1579722">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When the style works best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In a crisis, to kick start a turnaround, or with problem employees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When changes require a new vision, or when a clear direction is needed</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To heal rifts in a team or to motivate people during stressful circumstances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To build buy-in or consensus, or to get input from valuable employees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To get quick results from a highly motivated and competent team</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To help an employee improve performance or to develop long-term strengths</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61918"/>
                  </a:ext>
                </a:extLst>
              </a:tr>
              <a:tr h="745634">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Overall impact on climate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Negative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Most strongly Positive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Positive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Positive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Negative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Positive</a:t>
                      </a:r>
                    </a:p>
                  </a:txBody>
                  <a:tcPr marL="52516" marR="52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34608"/>
                  </a:ext>
                </a:extLst>
              </a:tr>
            </a:tbl>
          </a:graphicData>
        </a:graphic>
      </p:graphicFrame>
      <p:sp>
        <p:nvSpPr>
          <p:cNvPr id="5" name="Title 2"/>
          <p:cNvSpPr txBox="1">
            <a:spLocks/>
          </p:cNvSpPr>
          <p:nvPr/>
        </p:nvSpPr>
        <p:spPr>
          <a:xfrm>
            <a:off x="156672" y="476672"/>
            <a:ext cx="3600400" cy="620085"/>
          </a:xfrm>
          <a:prstGeom prst="rect">
            <a:avLst/>
          </a:prstGeom>
        </p:spPr>
        <p:txBody>
          <a:bodyPr rtlCol="0"/>
          <a:lstStyle>
            <a:lvl1pPr algn="ctr" defTabSz="457200" rtl="0" eaLnBrk="1" latinLnBrk="0" hangingPunct="1">
              <a:spcBef>
                <a:spcPct val="0"/>
              </a:spcBef>
              <a:buNone/>
              <a:defRPr sz="3600" kern="1200">
                <a:solidFill>
                  <a:schemeClr val="tx1"/>
                </a:solidFill>
                <a:latin typeface="+mj-lt"/>
                <a:ea typeface="+mj-ea"/>
                <a:cs typeface="+mj-cs"/>
              </a:defRPr>
            </a:lvl1pPr>
          </a:lstStyle>
          <a:p>
            <a:pPr fontAlgn="auto">
              <a:spcAft>
                <a:spcPts val="0"/>
              </a:spcAft>
            </a:pPr>
            <a:r>
              <a:rPr lang="en-US" b="1" dirty="0" smtClean="0"/>
              <a:t>Leadership Styles</a:t>
            </a:r>
            <a:endParaRPr lang="en-US" b="1" dirty="0"/>
          </a:p>
        </p:txBody>
      </p:sp>
    </p:spTree>
    <p:extLst>
      <p:ext uri="{BB962C8B-B14F-4D97-AF65-F5344CB8AC3E}">
        <p14:creationId xmlns:p14="http://schemas.microsoft.com/office/powerpoint/2010/main" val="95064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Coercive/Commanding</a:t>
            </a:r>
          </a:p>
          <a:p>
            <a:r>
              <a:rPr lang="en-GB" dirty="0" smtClean="0"/>
              <a:t>Authoritative/Visionary</a:t>
            </a:r>
          </a:p>
          <a:p>
            <a:r>
              <a:rPr lang="en-GB" dirty="0" err="1" smtClean="0"/>
              <a:t>Affiliative</a:t>
            </a:r>
            <a:endParaRPr lang="en-GB" dirty="0" smtClean="0"/>
          </a:p>
          <a:p>
            <a:r>
              <a:rPr lang="en-GB" dirty="0" smtClean="0"/>
              <a:t>Democratic</a:t>
            </a:r>
          </a:p>
          <a:p>
            <a:r>
              <a:rPr lang="en-GB" dirty="0" smtClean="0"/>
              <a:t>Pacesetting</a:t>
            </a:r>
          </a:p>
          <a:p>
            <a:r>
              <a:rPr lang="en-GB" dirty="0" smtClean="0"/>
              <a:t>Coaching</a:t>
            </a:r>
            <a:endParaRPr lang="en-GB" dirty="0"/>
          </a:p>
        </p:txBody>
      </p:sp>
      <p:sp>
        <p:nvSpPr>
          <p:cNvPr id="3" name="Title 2"/>
          <p:cNvSpPr>
            <a:spLocks noGrp="1"/>
          </p:cNvSpPr>
          <p:nvPr>
            <p:ph type="title"/>
          </p:nvPr>
        </p:nvSpPr>
        <p:spPr/>
        <p:txBody>
          <a:bodyPr/>
          <a:lstStyle/>
          <a:p>
            <a:r>
              <a:rPr lang="en-GB" sz="3600" b="1" dirty="0" smtClean="0"/>
              <a:t>Six Styles of Leadership</a:t>
            </a:r>
            <a:endParaRPr lang="en-GB" sz="3600" b="1" dirty="0"/>
          </a:p>
        </p:txBody>
      </p:sp>
    </p:spTree>
    <p:extLst>
      <p:ext uri="{BB962C8B-B14F-4D97-AF65-F5344CB8AC3E}">
        <p14:creationId xmlns:p14="http://schemas.microsoft.com/office/powerpoint/2010/main" val="1276169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owerpoint_template S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powerpoint_template SB</Template>
  <TotalTime>58924</TotalTime>
  <Pages>0</Pages>
  <Words>3103</Words>
  <Characters>0</Characters>
  <Application>Microsoft Office PowerPoint</Application>
  <PresentationFormat>On-screen Show (4:3)</PresentationFormat>
  <Lines>0</Lines>
  <Paragraphs>422</Paragraphs>
  <Slides>57</Slides>
  <Notes>19</Notes>
  <HiddenSlides>12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MS Gothic</vt:lpstr>
      <vt:lpstr>Arial</vt:lpstr>
      <vt:lpstr>Calibri</vt:lpstr>
      <vt:lpstr>Times New Roman</vt:lpstr>
      <vt:lpstr>Trebuchet MS</vt:lpstr>
      <vt:lpstr>Wingdings</vt:lpstr>
      <vt:lpstr>Wingdings 2</vt:lpstr>
      <vt:lpstr>Wingdings 3</vt:lpstr>
      <vt:lpstr>ヒラギノ角ゴ ProN W3</vt:lpstr>
      <vt:lpstr>powerpoint_template SB</vt:lpstr>
      <vt:lpstr>Lay Leadership Training    </vt:lpstr>
      <vt:lpstr>PowerPoint Presentation</vt:lpstr>
      <vt:lpstr>Group agreement </vt:lpstr>
      <vt:lpstr>PowerPoint Presentation</vt:lpstr>
      <vt:lpstr>Work Orientations - How do we view our work – is it a Job, a Career, or a Calling?</vt:lpstr>
      <vt:lpstr>Leadership Styles</vt:lpstr>
      <vt:lpstr>Leadership Styles &amp; Emotional Intelligence</vt:lpstr>
      <vt:lpstr>PowerPoint Presentation</vt:lpstr>
      <vt:lpstr>Six Styles of Leadership</vt:lpstr>
      <vt:lpstr>Commanding</vt:lpstr>
      <vt:lpstr>Visionary</vt:lpstr>
      <vt:lpstr>Affiliative</vt:lpstr>
      <vt:lpstr>Democratic</vt:lpstr>
      <vt:lpstr>Pacesetting</vt:lpstr>
      <vt:lpstr>Coaching</vt:lpstr>
      <vt:lpstr>PowerPoint Presentation</vt:lpstr>
      <vt:lpstr>The Myth of the Flawless Being! or Three Cheers for the Incomplete Leader! </vt:lpstr>
      <vt:lpstr>Leadership Capabilities Organizations Need</vt:lpstr>
      <vt:lpstr>The Flawless Being</vt:lpstr>
      <vt:lpstr>The Incomplete Leader</vt:lpstr>
      <vt:lpstr>Leadership What features are important?</vt:lpstr>
      <vt:lpstr>PowerPoint Presentation</vt:lpstr>
      <vt:lpstr>Team and Group Dynamics </vt:lpstr>
      <vt:lpstr>Lencioni’s five  dysfunctions of a team </vt:lpstr>
      <vt:lpstr>A Functional Team  </vt:lpstr>
      <vt:lpstr>To Trust or Not to Trust </vt:lpstr>
      <vt:lpstr>PowerPoint Presentation</vt:lpstr>
      <vt:lpstr>Why Team? Some reasons for team</vt:lpstr>
      <vt:lpstr>Team differences – the key</vt:lpstr>
      <vt:lpstr>The range of differences</vt:lpstr>
      <vt:lpstr>Being accountable to each other</vt:lpstr>
      <vt:lpstr>A rounded team</vt:lpstr>
      <vt:lpstr>Belbin Team Roles</vt:lpstr>
      <vt:lpstr>PowerPoint Presentation</vt:lpstr>
      <vt:lpstr>Disagreement</vt:lpstr>
      <vt:lpstr>PowerPoint Presentation</vt:lpstr>
      <vt:lpstr>PowerPoint Presentation</vt:lpstr>
      <vt:lpstr>Conflict Styles</vt:lpstr>
      <vt:lpstr>Conflict</vt:lpstr>
      <vt:lpstr>Managing Meetings</vt:lpstr>
      <vt:lpstr>De Bono’s six thinking hats</vt:lpstr>
      <vt:lpstr>PowerPoint Presentation</vt:lpstr>
      <vt:lpstr>Focussing on Goals</vt:lpstr>
      <vt:lpstr>Vision -Mind the gap</vt:lpstr>
      <vt:lpstr>Values before Structures</vt:lpstr>
      <vt:lpstr>1. Values - definitions</vt:lpstr>
      <vt:lpstr>Comfort break</vt:lpstr>
      <vt:lpstr>Managing volunteers </vt:lpstr>
      <vt:lpstr>PowerPoint Presentation</vt:lpstr>
      <vt:lpstr>Pygmalion Effect</vt:lpstr>
      <vt:lpstr>How can we keep volunteers motivated? Discuss</vt:lpstr>
      <vt:lpstr>PowerPoint Presentation</vt:lpstr>
      <vt:lpstr>PowerPoint Presentation</vt:lpstr>
      <vt:lpstr>PowerPoint Presentation</vt:lpstr>
      <vt:lpstr>Seven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Lay Employees in the Methodist Church</dc:title>
  <dc:creator>armigerr</dc:creator>
  <cp:lastModifiedBy>Rachel McCallam</cp:lastModifiedBy>
  <cp:revision>160</cp:revision>
  <cp:lastPrinted>2020-03-15T17:10:20Z</cp:lastPrinted>
  <dcterms:created xsi:type="dcterms:W3CDTF">2014-05-07T15:58:41Z</dcterms:created>
  <dcterms:modified xsi:type="dcterms:W3CDTF">2021-02-11T09:38:06Z</dcterms:modified>
</cp:coreProperties>
</file>