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6" r:id="rId38"/>
    <p:sldId id="293" r:id="rId39"/>
    <p:sldId id="299" r:id="rId40"/>
    <p:sldId id="294" r:id="rId41"/>
    <p:sldId id="295"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4" autoAdjust="0"/>
    <p:restoredTop sz="94660"/>
  </p:normalViewPr>
  <p:slideViewPr>
    <p:cSldViewPr snapToGrid="0">
      <p:cViewPr varScale="1">
        <p:scale>
          <a:sx n="65" d="100"/>
          <a:sy n="65" d="100"/>
        </p:scale>
        <p:origin x="10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C tex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1302-55D0-9D4C-9592-4A0D1F868B6B}"/>
              </a:ext>
            </a:extLst>
          </p:cNvPr>
          <p:cNvSpPr>
            <a:spLocks noGrp="1"/>
          </p:cNvSpPr>
          <p:nvPr>
            <p:ph type="ctrTitle"/>
          </p:nvPr>
        </p:nvSpPr>
        <p:spPr>
          <a:xfrm>
            <a:off x="1524000" y="728663"/>
            <a:ext cx="9144000" cy="635435"/>
          </a:xfrm>
          <a:prstGeom prst="rect">
            <a:avLst/>
          </a:prstGeom>
        </p:spPr>
        <p:txBody>
          <a:bodyPr anchor="b"/>
          <a:lstStyle>
            <a:lvl1pPr algn="ctr">
              <a:defRPr sz="4200" b="1" baseline="0">
                <a:latin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3E4E700-E2BD-4442-82BA-37337932B337}"/>
              </a:ext>
            </a:extLst>
          </p:cNvPr>
          <p:cNvSpPr>
            <a:spLocks noGrp="1"/>
          </p:cNvSpPr>
          <p:nvPr>
            <p:ph type="subTitle" idx="1"/>
          </p:nvPr>
        </p:nvSpPr>
        <p:spPr>
          <a:xfrm>
            <a:off x="1524000" y="1649494"/>
            <a:ext cx="9144000" cy="427521"/>
          </a:xfrm>
          <a:prstGeom prst="rect">
            <a:avLst/>
          </a:prstGeom>
        </p:spPr>
        <p:txBody>
          <a:bodyPr/>
          <a:lstStyle>
            <a:lvl1pPr marL="0" indent="0" algn="ctr">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819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6/25/2025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2rd5shtgP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eguardian.com/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JHCKuIlB_V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myJhPrjXhQ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hod_iLj4x5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1845129"/>
            <a:ext cx="8915399" cy="2262781"/>
          </a:xfrm>
        </p:spPr>
        <p:txBody>
          <a:bodyPr/>
          <a:lstStyle/>
          <a:p>
            <a:r>
              <a:rPr lang="en-US" dirty="0"/>
              <a:t>Lay Employees’ Retreat</a:t>
            </a:r>
            <a:endParaRPr lang="en-GB" dirty="0"/>
          </a:p>
        </p:txBody>
      </p:sp>
      <p:sp>
        <p:nvSpPr>
          <p:cNvPr id="3" name="Subtitle 2"/>
          <p:cNvSpPr>
            <a:spLocks noGrp="1"/>
          </p:cNvSpPr>
          <p:nvPr>
            <p:ph type="subTitle" idx="1"/>
          </p:nvPr>
        </p:nvSpPr>
        <p:spPr/>
        <p:txBody>
          <a:bodyPr>
            <a:normAutofit/>
          </a:bodyPr>
          <a:lstStyle/>
          <a:p>
            <a:r>
              <a:rPr lang="en-US" sz="4000" dirty="0"/>
              <a:t>Session 1 – Who is God for us?</a:t>
            </a:r>
            <a:endParaRPr lang="en-GB" sz="4000" dirty="0"/>
          </a:p>
        </p:txBody>
      </p:sp>
    </p:spTree>
    <p:extLst>
      <p:ext uri="{BB962C8B-B14F-4D97-AF65-F5344CB8AC3E}">
        <p14:creationId xmlns:p14="http://schemas.microsoft.com/office/powerpoint/2010/main" val="3165509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tune with God’</a:t>
            </a:r>
          </a:p>
        </p:txBody>
      </p:sp>
      <p:sp>
        <p:nvSpPr>
          <p:cNvPr id="3" name="Content Placeholder 2"/>
          <p:cNvSpPr>
            <a:spLocks noGrp="1"/>
          </p:cNvSpPr>
          <p:nvPr>
            <p:ph idx="1"/>
          </p:nvPr>
        </p:nvSpPr>
        <p:spPr/>
        <p:txBody>
          <a:bodyPr/>
          <a:lstStyle/>
          <a:p>
            <a:pPr marL="0" indent="0">
              <a:buNone/>
            </a:pPr>
            <a:r>
              <a:rPr lang="en-GB" u="sng" dirty="0">
                <a:solidFill>
                  <a:srgbClr val="0070C0"/>
                </a:solidFill>
                <a:hlinkClick r:id="rId2"/>
              </a:rPr>
              <a:t>https://youtu.be/2rd5shtgPRg</a:t>
            </a:r>
            <a:endParaRPr lang="en-GB" dirty="0">
              <a:solidFill>
                <a:srgbClr val="0070C0"/>
              </a:solidFill>
            </a:endParaRPr>
          </a:p>
          <a:p>
            <a:endParaRPr lang="en-GB" dirty="0"/>
          </a:p>
        </p:txBody>
      </p:sp>
    </p:spTree>
    <p:extLst>
      <p:ext uri="{BB962C8B-B14F-4D97-AF65-F5344CB8AC3E}">
        <p14:creationId xmlns:p14="http://schemas.microsoft.com/office/powerpoint/2010/main" val="338778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ways of praying</a:t>
            </a:r>
            <a:endParaRPr lang="en-GB" dirty="0"/>
          </a:p>
        </p:txBody>
      </p:sp>
      <p:sp>
        <p:nvSpPr>
          <p:cNvPr id="3" name="Content Placeholder 2"/>
          <p:cNvSpPr>
            <a:spLocks noGrp="1"/>
          </p:cNvSpPr>
          <p:nvPr>
            <p:ph idx="1"/>
          </p:nvPr>
        </p:nvSpPr>
        <p:spPr>
          <a:xfrm>
            <a:off x="2102705" y="1594756"/>
            <a:ext cx="9892125" cy="5083629"/>
          </a:xfrm>
        </p:spPr>
        <p:txBody>
          <a:bodyPr>
            <a:normAutofit fontScale="92500" lnSpcReduction="20000"/>
          </a:bodyPr>
          <a:lstStyle/>
          <a:p>
            <a:pPr marL="0" indent="0">
              <a:buNone/>
            </a:pPr>
            <a:r>
              <a:rPr lang="en-GB" sz="3200" dirty="0"/>
              <a:t>How we pray will relate to:</a:t>
            </a:r>
          </a:p>
          <a:p>
            <a:pPr marL="0" indent="0">
              <a:buNone/>
            </a:pPr>
            <a:endParaRPr lang="en-GB" sz="3200" dirty="0"/>
          </a:p>
          <a:p>
            <a:pPr lvl="0"/>
            <a:r>
              <a:rPr lang="en-GB" sz="3200" dirty="0"/>
              <a:t>our personalities.</a:t>
            </a:r>
          </a:p>
          <a:p>
            <a:pPr lvl="0"/>
            <a:r>
              <a:rPr lang="en-GB" sz="3200" dirty="0"/>
              <a:t>our faith histories – how have we seen/heard other people pray? How have we been taught to pray?</a:t>
            </a:r>
          </a:p>
          <a:p>
            <a:pPr lvl="0"/>
            <a:r>
              <a:rPr lang="en-GB" sz="3200" dirty="0"/>
              <a:t>our understanding of who God is.</a:t>
            </a:r>
          </a:p>
          <a:p>
            <a:pPr lvl="0"/>
            <a:r>
              <a:rPr lang="en-GB" sz="3200" dirty="0"/>
              <a:t>the unique relationship that every individual has with God. Just as in families, each child has a different relationship with their mother, in the Christian family, each of us has a unique experience of God.</a:t>
            </a:r>
          </a:p>
          <a:p>
            <a:pPr marL="0" indent="0">
              <a:buNone/>
            </a:pPr>
            <a:endParaRPr lang="en-GB" dirty="0"/>
          </a:p>
          <a:p>
            <a:endParaRPr lang="en-GB" dirty="0"/>
          </a:p>
        </p:txBody>
      </p:sp>
    </p:spTree>
    <p:extLst>
      <p:ext uri="{BB962C8B-B14F-4D97-AF65-F5344CB8AC3E}">
        <p14:creationId xmlns:p14="http://schemas.microsoft.com/office/powerpoint/2010/main" val="236591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Intercessory</a:t>
            </a:r>
            <a:r>
              <a:rPr lang="en-GB" dirty="0"/>
              <a:t> </a:t>
            </a:r>
            <a:r>
              <a:rPr lang="en-GB" b="1" dirty="0"/>
              <a:t>prayer</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u="sng" dirty="0">
                <a:hlinkClick r:id="rId2"/>
              </a:rPr>
              <a:t>theguardian.com/</a:t>
            </a:r>
            <a:r>
              <a:rPr lang="en-GB" u="sng" dirty="0" err="1">
                <a:hlinkClick r:id="rId2"/>
              </a:rPr>
              <a:t>uk</a:t>
            </a:r>
            <a:endParaRPr lang="en-GB" u="sng" dirty="0"/>
          </a:p>
          <a:p>
            <a:r>
              <a:rPr lang="en-GB" sz="2800" dirty="0"/>
              <a:t>For a moment in quietness, notice which headline attracts your attention.</a:t>
            </a:r>
          </a:p>
          <a:p>
            <a:pPr marL="0" indent="0">
              <a:buNone/>
            </a:pPr>
            <a:r>
              <a:rPr lang="en-GB" sz="2800" dirty="0"/>
              <a:t> </a:t>
            </a:r>
          </a:p>
          <a:p>
            <a:r>
              <a:rPr lang="en-GB" sz="2800" dirty="0"/>
              <a:t>Think of what you would want to ask for from God for that situation.</a:t>
            </a:r>
          </a:p>
          <a:p>
            <a:pPr marL="0" indent="0">
              <a:buNone/>
            </a:pPr>
            <a:endParaRPr lang="en-GB" sz="2800" dirty="0"/>
          </a:p>
          <a:p>
            <a:r>
              <a:rPr lang="en-GB" sz="2800" dirty="0"/>
              <a:t>Write down a prayer in a few words or a sentence, asking for God to help in this situation</a:t>
            </a:r>
          </a:p>
        </p:txBody>
      </p:sp>
    </p:spTree>
    <p:extLst>
      <p:ext uri="{BB962C8B-B14F-4D97-AF65-F5344CB8AC3E}">
        <p14:creationId xmlns:p14="http://schemas.microsoft.com/office/powerpoint/2010/main" val="385266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Praying with silence</a:t>
            </a:r>
            <a:br>
              <a:rPr lang="en-GB" dirty="0"/>
            </a:br>
            <a:endParaRPr lang="en-GB" dirty="0"/>
          </a:p>
        </p:txBody>
      </p:sp>
      <p:sp>
        <p:nvSpPr>
          <p:cNvPr id="3" name="Content Placeholder 2"/>
          <p:cNvSpPr>
            <a:spLocks noGrp="1"/>
          </p:cNvSpPr>
          <p:nvPr>
            <p:ph idx="1"/>
          </p:nvPr>
        </p:nvSpPr>
        <p:spPr/>
        <p:txBody>
          <a:bodyPr/>
          <a:lstStyle/>
          <a:p>
            <a:r>
              <a:rPr lang="en-GB" u="sng" dirty="0">
                <a:hlinkClick r:id="rId2"/>
              </a:rPr>
              <a:t>https://www.youtube.com/watch?v=JHCKuIlB_V0</a:t>
            </a:r>
            <a:endParaRPr lang="en-GB" dirty="0"/>
          </a:p>
        </p:txBody>
      </p:sp>
    </p:spTree>
    <p:extLst>
      <p:ext uri="{BB962C8B-B14F-4D97-AF65-F5344CB8AC3E}">
        <p14:creationId xmlns:p14="http://schemas.microsoft.com/office/powerpoint/2010/main" val="49912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Praying with music and maybe movement </a:t>
            </a:r>
            <a:br>
              <a:rPr lang="en-GB" dirty="0"/>
            </a:b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06220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a:t>
            </a:r>
            <a:r>
              <a:rPr lang="en-GB" b="1" dirty="0" err="1"/>
              <a:t>Examen</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48257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Closing Prayer</a:t>
            </a:r>
            <a:br>
              <a:rPr lang="en-GB" dirty="0"/>
            </a:br>
            <a:endParaRPr lang="en-GB" dirty="0"/>
          </a:p>
        </p:txBody>
      </p:sp>
      <p:sp>
        <p:nvSpPr>
          <p:cNvPr id="3" name="Content Placeholder 2"/>
          <p:cNvSpPr>
            <a:spLocks noGrp="1"/>
          </p:cNvSpPr>
          <p:nvPr>
            <p:ph idx="1"/>
          </p:nvPr>
        </p:nvSpPr>
        <p:spPr/>
        <p:txBody>
          <a:bodyPr/>
          <a:lstStyle/>
          <a:p>
            <a:pPr marL="0" indent="0">
              <a:buNone/>
            </a:pPr>
            <a:r>
              <a:rPr lang="en-GB" sz="3600" dirty="0"/>
              <a:t>‘Oh God, you search me and you know me’ (Psalm 139:1)</a:t>
            </a:r>
          </a:p>
          <a:p>
            <a:pPr marL="0" indent="0">
              <a:buNone/>
            </a:pPr>
            <a:endParaRPr lang="en-GB" sz="3600" dirty="0"/>
          </a:p>
          <a:p>
            <a:r>
              <a:rPr lang="en-GB" sz="3600" dirty="0"/>
              <a:t>What does God find?</a:t>
            </a:r>
          </a:p>
          <a:p>
            <a:r>
              <a:rPr lang="en-GB" sz="3600" dirty="0"/>
              <a:t>What does God know?</a:t>
            </a:r>
          </a:p>
          <a:p>
            <a:pPr marL="0" indent="0">
              <a:buNone/>
            </a:pPr>
            <a:endParaRPr lang="en-GB" dirty="0"/>
          </a:p>
          <a:p>
            <a:endParaRPr lang="en-GB" dirty="0"/>
          </a:p>
        </p:txBody>
      </p:sp>
    </p:spTree>
    <p:extLst>
      <p:ext uri="{BB962C8B-B14F-4D97-AF65-F5344CB8AC3E}">
        <p14:creationId xmlns:p14="http://schemas.microsoft.com/office/powerpoint/2010/main" val="45966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Vocation</a:t>
            </a:r>
            <a:endParaRPr lang="en-GB" sz="4400" b="1" dirty="0"/>
          </a:p>
        </p:txBody>
      </p:sp>
      <p:sp>
        <p:nvSpPr>
          <p:cNvPr id="3" name="Content Placeholder 2"/>
          <p:cNvSpPr>
            <a:spLocks noGrp="1"/>
          </p:cNvSpPr>
          <p:nvPr>
            <p:ph idx="1"/>
          </p:nvPr>
        </p:nvSpPr>
        <p:spPr/>
        <p:txBody>
          <a:bodyPr/>
          <a:lstStyle/>
          <a:p>
            <a:r>
              <a:rPr lang="en-GB" sz="3600" dirty="0"/>
              <a:t> “Calling emerges as the result of a dynamic relationship between the ‘Caller’ and the ‘Called’” </a:t>
            </a:r>
            <a:r>
              <a:rPr lang="en-GB" dirty="0"/>
              <a:t>Walter </a:t>
            </a:r>
            <a:r>
              <a:rPr lang="en-GB" dirty="0" err="1"/>
              <a:t>Bruggeman</a:t>
            </a:r>
            <a:r>
              <a:rPr lang="en-GB" dirty="0"/>
              <a:t> </a:t>
            </a:r>
          </a:p>
        </p:txBody>
      </p:sp>
    </p:spTree>
    <p:extLst>
      <p:ext uri="{BB962C8B-B14F-4D97-AF65-F5344CB8AC3E}">
        <p14:creationId xmlns:p14="http://schemas.microsoft.com/office/powerpoint/2010/main" val="2701150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ee Images : sweet, dish, food, produce, dessert, cuisine, birthday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4072" y="391886"/>
            <a:ext cx="8241316" cy="6180988"/>
          </a:xfrm>
        </p:spPr>
      </p:pic>
    </p:spTree>
    <p:extLst>
      <p:ext uri="{BB962C8B-B14F-4D97-AF65-F5344CB8AC3E}">
        <p14:creationId xmlns:p14="http://schemas.microsoft.com/office/powerpoint/2010/main" val="197984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4000" dirty="0"/>
              <a:t>“The outliving of vocation, our work, is only a means of putting our love for Christ into action. Vocation is, in itself, simply belonging to Christ.” </a:t>
            </a:r>
            <a:r>
              <a:rPr lang="en-GB" sz="2800" dirty="0"/>
              <a:t>Peter Monson </a:t>
            </a:r>
          </a:p>
          <a:p>
            <a:endParaRPr lang="en-GB" dirty="0"/>
          </a:p>
        </p:txBody>
      </p:sp>
    </p:spTree>
    <p:extLst>
      <p:ext uri="{BB962C8B-B14F-4D97-AF65-F5344CB8AC3E}">
        <p14:creationId xmlns:p14="http://schemas.microsoft.com/office/powerpoint/2010/main" val="13011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Image of God</a:t>
            </a:r>
            <a:endParaRPr lang="en-GB" sz="4000" dirty="0"/>
          </a:p>
        </p:txBody>
      </p:sp>
      <p:sp>
        <p:nvSpPr>
          <p:cNvPr id="3" name="Content Placeholder 2"/>
          <p:cNvSpPr>
            <a:spLocks noGrp="1"/>
          </p:cNvSpPr>
          <p:nvPr>
            <p:ph idx="1"/>
          </p:nvPr>
        </p:nvSpPr>
        <p:spPr/>
        <p:txBody>
          <a:bodyPr>
            <a:normAutofit/>
          </a:bodyPr>
          <a:lstStyle/>
          <a:p>
            <a:r>
              <a:rPr lang="en-GB" sz="3600" dirty="0"/>
              <a:t>People who believe in the same God prioritise different aspects, characteristics or faces of that God. </a:t>
            </a:r>
          </a:p>
        </p:txBody>
      </p:sp>
    </p:spTree>
    <p:extLst>
      <p:ext uri="{BB962C8B-B14F-4D97-AF65-F5344CB8AC3E}">
        <p14:creationId xmlns:p14="http://schemas.microsoft.com/office/powerpoint/2010/main" val="3769817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283" y="264882"/>
            <a:ext cx="8911687" cy="1280890"/>
          </a:xfrm>
        </p:spPr>
        <p:txBody>
          <a:bodyPr/>
          <a:lstStyle/>
          <a:p>
            <a:r>
              <a:rPr lang="en-US" dirty="0"/>
              <a:t>Definitions</a:t>
            </a:r>
            <a:endParaRPr lang="en-GB" dirty="0"/>
          </a:p>
        </p:txBody>
      </p:sp>
      <p:sp>
        <p:nvSpPr>
          <p:cNvPr id="3" name="Content Placeholder 2"/>
          <p:cNvSpPr>
            <a:spLocks noGrp="1"/>
          </p:cNvSpPr>
          <p:nvPr>
            <p:ph idx="1"/>
          </p:nvPr>
        </p:nvSpPr>
        <p:spPr>
          <a:xfrm>
            <a:off x="2334986" y="1338943"/>
            <a:ext cx="9552214" cy="5388428"/>
          </a:xfrm>
        </p:spPr>
        <p:txBody>
          <a:bodyPr>
            <a:normAutofit fontScale="92500" lnSpcReduction="10000"/>
          </a:bodyPr>
          <a:lstStyle/>
          <a:p>
            <a:r>
              <a:rPr lang="en-US" sz="2800" b="1" dirty="0"/>
              <a:t>Calling</a:t>
            </a:r>
            <a:r>
              <a:rPr lang="en-US" sz="2800" dirty="0"/>
              <a:t> is a sense of a prompting, from God, to be or do something.</a:t>
            </a:r>
            <a:endParaRPr lang="en-GB" sz="2800" dirty="0"/>
          </a:p>
          <a:p>
            <a:pPr marL="0" indent="0">
              <a:buNone/>
            </a:pPr>
            <a:endParaRPr lang="en-GB" sz="2800" dirty="0"/>
          </a:p>
          <a:p>
            <a:r>
              <a:rPr lang="en-US" sz="2800" b="1" dirty="0"/>
              <a:t>Discernment</a:t>
            </a:r>
            <a:r>
              <a:rPr lang="en-US" sz="2800" dirty="0"/>
              <a:t> is working out what ‘the something’ might be. This is internal, and external – what we come to ‘know’ through prayer, and what others tell us or indeed what our current context dictates. </a:t>
            </a:r>
            <a:endParaRPr lang="en-GB" sz="2800" dirty="0"/>
          </a:p>
          <a:p>
            <a:pPr marL="0" indent="0">
              <a:buNone/>
            </a:pPr>
            <a:endParaRPr lang="en-GB" sz="2800" dirty="0"/>
          </a:p>
          <a:p>
            <a:r>
              <a:rPr lang="en-US" sz="2800" b="1" dirty="0"/>
              <a:t>Vocation</a:t>
            </a:r>
            <a:r>
              <a:rPr lang="en-US" sz="2800" dirty="0"/>
              <a:t> is a way of living our lives that enables us to ‘do and be’ the something. Some have a vocational golden thread running through how they live their lives, </a:t>
            </a:r>
            <a:r>
              <a:rPr lang="en-US" sz="2800" dirty="0" err="1"/>
              <a:t>eg</a:t>
            </a:r>
            <a:r>
              <a:rPr lang="en-US" sz="2800" dirty="0"/>
              <a:t> always a healing ministry. For others the context changes our vocations a lot. </a:t>
            </a:r>
            <a:endParaRPr lang="en-GB" sz="2800" dirty="0"/>
          </a:p>
          <a:p>
            <a:endParaRPr lang="en-GB" dirty="0"/>
          </a:p>
        </p:txBody>
      </p:sp>
    </p:spTree>
    <p:extLst>
      <p:ext uri="{BB962C8B-B14F-4D97-AF65-F5344CB8AC3E}">
        <p14:creationId xmlns:p14="http://schemas.microsoft.com/office/powerpoint/2010/main" val="138539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u="sng" dirty="0" err="1">
                <a:hlinkClick r:id="rId2"/>
              </a:rPr>
              <a:t>McFly</a:t>
            </a:r>
            <a:r>
              <a:rPr lang="en-GB" u="sng" dirty="0">
                <a:hlinkClick r:id="rId2"/>
              </a:rPr>
              <a:t> - All About You (Official HQ) - YouTube</a:t>
            </a:r>
            <a:endParaRPr lang="en-GB" dirty="0"/>
          </a:p>
        </p:txBody>
      </p:sp>
    </p:spTree>
    <p:extLst>
      <p:ext uri="{BB962C8B-B14F-4D97-AF65-F5344CB8AC3E}">
        <p14:creationId xmlns:p14="http://schemas.microsoft.com/office/powerpoint/2010/main" val="1998995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89211" y="2133600"/>
            <a:ext cx="9151031" cy="4724400"/>
          </a:xfrm>
        </p:spPr>
        <p:txBody>
          <a:bodyPr>
            <a:normAutofit lnSpcReduction="10000"/>
          </a:bodyPr>
          <a:lstStyle/>
          <a:p>
            <a:r>
              <a:rPr lang="en-GB" sz="3500" dirty="0"/>
              <a:t>Gerard Hughes says “God’s great desire for you is your deepest desire”</a:t>
            </a:r>
          </a:p>
          <a:p>
            <a:r>
              <a:rPr lang="en-GB" sz="3500" dirty="0"/>
              <a:t>Ada Maria </a:t>
            </a:r>
            <a:r>
              <a:rPr lang="en-GB" sz="3500" dirty="0" err="1"/>
              <a:t>Isasi</a:t>
            </a:r>
            <a:r>
              <a:rPr lang="en-GB" sz="3500" dirty="0"/>
              <a:t>-Diaz calls it </a:t>
            </a:r>
          </a:p>
          <a:p>
            <a:pPr marL="0" indent="0">
              <a:buNone/>
            </a:pPr>
            <a:r>
              <a:rPr lang="en-GB" sz="3500" dirty="0"/>
              <a:t>     “the kin-</a:t>
            </a:r>
            <a:r>
              <a:rPr lang="en-GB" sz="3500" dirty="0" err="1"/>
              <a:t>dom</a:t>
            </a:r>
            <a:r>
              <a:rPr lang="en-GB" sz="3500" dirty="0"/>
              <a:t> of God”.</a:t>
            </a:r>
          </a:p>
          <a:p>
            <a:r>
              <a:rPr lang="en-GB" sz="3500" dirty="0"/>
              <a:t> Andrew Hayes  “Discerning God’s will is to discern action in present and tangible ways which evidence God’s presence”</a:t>
            </a:r>
            <a:endParaRPr lang="en-GB" sz="3600" dirty="0"/>
          </a:p>
          <a:p>
            <a:endParaRPr lang="en-GB" dirty="0"/>
          </a:p>
        </p:txBody>
      </p:sp>
    </p:spTree>
    <p:extLst>
      <p:ext uri="{BB962C8B-B14F-4D97-AF65-F5344CB8AC3E}">
        <p14:creationId xmlns:p14="http://schemas.microsoft.com/office/powerpoint/2010/main" val="1565545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3600" dirty="0"/>
              <a:t>Doubt is an integral part of calling. The process of finding one’s callings will necessarily be accompanied by doubt and uncertainty; in fact, the ambiguous and shadowy nature of vocation can be a positive feature.</a:t>
            </a:r>
          </a:p>
        </p:txBody>
      </p:sp>
    </p:spTree>
    <p:extLst>
      <p:ext uri="{BB962C8B-B14F-4D97-AF65-F5344CB8AC3E}">
        <p14:creationId xmlns:p14="http://schemas.microsoft.com/office/powerpoint/2010/main" val="3287495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ctrTitle"/>
          </p:nvPr>
        </p:nvSpPr>
        <p:spPr>
          <a:xfrm>
            <a:off x="914400" y="2030689"/>
            <a:ext cx="10515600" cy="635435"/>
          </a:xfrm>
        </p:spPr>
        <p:txBody>
          <a:bodyPr>
            <a:normAutofit fontScale="90000"/>
          </a:bodyPr>
          <a:lstStyle/>
          <a:p>
            <a:r>
              <a:rPr lang="en-GB" sz="4000" b="0" dirty="0"/>
              <a:t>A  Methodist way of Life</a:t>
            </a:r>
            <a:br>
              <a:rPr lang="en-GB" sz="4000" b="0" dirty="0"/>
            </a:br>
            <a:r>
              <a:rPr lang="en-GB" sz="4000" b="0" dirty="0"/>
              <a:t>A vibrant, healthy, holy, discipleship </a:t>
            </a:r>
            <a:br>
              <a:rPr lang="en-GB" sz="4000" b="0" dirty="0"/>
            </a:br>
            <a:r>
              <a:rPr lang="en-GB" sz="4000" b="0" dirty="0"/>
              <a:t>journey needs balance and variety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141" y="1806791"/>
            <a:ext cx="2541115" cy="25411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154" y="1828942"/>
            <a:ext cx="2541115" cy="25411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816" y="1828943"/>
            <a:ext cx="2541115" cy="254111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34" y="1754965"/>
            <a:ext cx="2541115" cy="254111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70" y="3272450"/>
            <a:ext cx="2541115" cy="254111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4600" y="3301246"/>
            <a:ext cx="2541115" cy="254111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6318" y="3280012"/>
            <a:ext cx="2541115" cy="254111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013" y="3260039"/>
            <a:ext cx="2541115" cy="254111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70663" y="1843340"/>
            <a:ext cx="2541115" cy="2541115"/>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01379" y="3272449"/>
            <a:ext cx="2541115" cy="2541115"/>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38103" y="3242097"/>
            <a:ext cx="2541115" cy="2541115"/>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17273" y="1802574"/>
            <a:ext cx="2541115" cy="2541115"/>
          </a:xfrm>
          <a:prstGeom prst="rect">
            <a:avLst/>
          </a:prstGeom>
        </p:spPr>
      </p:pic>
    </p:spTree>
    <p:extLst>
      <p:ext uri="{BB962C8B-B14F-4D97-AF65-F5344CB8AC3E}">
        <p14:creationId xmlns:p14="http://schemas.microsoft.com/office/powerpoint/2010/main" val="396496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89212" y="2133600"/>
            <a:ext cx="8915400" cy="4008120"/>
          </a:xfrm>
        </p:spPr>
        <p:txBody>
          <a:bodyPr>
            <a:normAutofit/>
          </a:bodyPr>
          <a:lstStyle/>
          <a:p>
            <a:r>
              <a:rPr lang="en-GB" sz="3200" dirty="0"/>
              <a:t>“The place God calls you to, is the place where your deep gladness and the world’s deep hunger meet.”</a:t>
            </a:r>
          </a:p>
          <a:p>
            <a:pPr marL="0" indent="0">
              <a:buNone/>
            </a:pPr>
            <a:r>
              <a:rPr lang="en-GB" sz="3200" dirty="0"/>
              <a:t> </a:t>
            </a:r>
            <a:r>
              <a:rPr lang="en-GB" sz="2800" dirty="0"/>
              <a:t>Frederick </a:t>
            </a:r>
            <a:r>
              <a:rPr lang="en-GB" sz="2800" dirty="0" err="1"/>
              <a:t>Buechner</a:t>
            </a:r>
            <a:r>
              <a:rPr lang="en-GB" sz="2800" dirty="0"/>
              <a:t> </a:t>
            </a:r>
          </a:p>
          <a:p>
            <a:r>
              <a:rPr lang="en-GB" sz="3200" dirty="0"/>
              <a:t>“Go not only to those that need you, but to those that need you most”</a:t>
            </a:r>
          </a:p>
          <a:p>
            <a:pPr marL="0" indent="0">
              <a:buNone/>
            </a:pPr>
            <a:r>
              <a:rPr lang="en-US" sz="2800" dirty="0"/>
              <a:t>John Wesley</a:t>
            </a:r>
            <a:endParaRPr lang="en-GB" sz="2800" dirty="0"/>
          </a:p>
        </p:txBody>
      </p:sp>
    </p:spTree>
    <p:extLst>
      <p:ext uri="{BB962C8B-B14F-4D97-AF65-F5344CB8AC3E}">
        <p14:creationId xmlns:p14="http://schemas.microsoft.com/office/powerpoint/2010/main" val="1852559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Activity</a:t>
            </a:r>
          </a:p>
        </p:txBody>
      </p:sp>
      <p:sp>
        <p:nvSpPr>
          <p:cNvPr id="3" name="Content Placeholder 2"/>
          <p:cNvSpPr>
            <a:spLocks noGrp="1"/>
          </p:cNvSpPr>
          <p:nvPr>
            <p:ph idx="1"/>
          </p:nvPr>
        </p:nvSpPr>
        <p:spPr/>
        <p:txBody>
          <a:bodyPr/>
          <a:lstStyle/>
          <a:p>
            <a:r>
              <a:rPr lang="en-GB" sz="3600" dirty="0"/>
              <a:t>List the identities, interests, experiences that have shaped you. </a:t>
            </a:r>
          </a:p>
          <a:p>
            <a:pPr marL="0" indent="0">
              <a:buNone/>
            </a:pPr>
            <a:endParaRPr lang="en-GB" dirty="0"/>
          </a:p>
        </p:txBody>
      </p:sp>
    </p:spTree>
    <p:extLst>
      <p:ext uri="{BB962C8B-B14F-4D97-AF65-F5344CB8AC3E}">
        <p14:creationId xmlns:p14="http://schemas.microsoft.com/office/powerpoint/2010/main" val="374189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Lectio</a:t>
            </a:r>
            <a:r>
              <a:rPr lang="en-GB" dirty="0"/>
              <a:t> </a:t>
            </a:r>
            <a:r>
              <a:rPr lang="en-GB" dirty="0" err="1"/>
              <a:t>Divina</a:t>
            </a:r>
            <a:endParaRPr lang="en-GB" dirty="0"/>
          </a:p>
        </p:txBody>
      </p:sp>
      <p:sp>
        <p:nvSpPr>
          <p:cNvPr id="3" name="Content Placeholder 2"/>
          <p:cNvSpPr>
            <a:spLocks noGrp="1"/>
          </p:cNvSpPr>
          <p:nvPr>
            <p:ph idx="1"/>
          </p:nvPr>
        </p:nvSpPr>
        <p:spPr/>
        <p:txBody>
          <a:bodyPr>
            <a:normAutofit/>
          </a:bodyPr>
          <a:lstStyle/>
          <a:p>
            <a:r>
              <a:rPr lang="en-US" sz="3200" dirty="0"/>
              <a:t>John 15: 5-7</a:t>
            </a:r>
            <a:endParaRPr lang="en-GB" sz="3200" dirty="0"/>
          </a:p>
        </p:txBody>
      </p:sp>
    </p:spTree>
    <p:extLst>
      <p:ext uri="{BB962C8B-B14F-4D97-AF65-F5344CB8AC3E}">
        <p14:creationId xmlns:p14="http://schemas.microsoft.com/office/powerpoint/2010/main" val="2238372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Developing Discernment</a:t>
            </a:r>
            <a:br>
              <a:rPr lang="en-GB" dirty="0"/>
            </a:br>
            <a:endParaRPr lang="en-GB" dirty="0"/>
          </a:p>
        </p:txBody>
      </p:sp>
      <p:sp>
        <p:nvSpPr>
          <p:cNvPr id="3" name="Content Placeholder 2"/>
          <p:cNvSpPr>
            <a:spLocks noGrp="1"/>
          </p:cNvSpPr>
          <p:nvPr>
            <p:ph idx="1"/>
          </p:nvPr>
        </p:nvSpPr>
        <p:spPr>
          <a:xfrm>
            <a:off x="2238692" y="1905000"/>
            <a:ext cx="9374188" cy="4693920"/>
          </a:xfrm>
        </p:spPr>
        <p:txBody>
          <a:bodyPr>
            <a:normAutofit fontScale="92500" lnSpcReduction="10000"/>
          </a:bodyPr>
          <a:lstStyle/>
          <a:p>
            <a:r>
              <a:rPr lang="en-GB" sz="3200" b="1" dirty="0"/>
              <a:t>Noticing your own experience</a:t>
            </a:r>
          </a:p>
          <a:p>
            <a:endParaRPr lang="en-GB" sz="3200" dirty="0"/>
          </a:p>
          <a:p>
            <a:r>
              <a:rPr lang="en-GB" sz="3200" dirty="0"/>
              <a:t>Remember a time when you felt very close to God. What did it feel like? </a:t>
            </a:r>
          </a:p>
          <a:p>
            <a:r>
              <a:rPr lang="en-GB" sz="3200" dirty="0"/>
              <a:t>Share responses </a:t>
            </a:r>
          </a:p>
          <a:p>
            <a:pPr marL="0" indent="0">
              <a:buNone/>
            </a:pPr>
            <a:endParaRPr lang="en-GB" sz="3200" dirty="0"/>
          </a:p>
          <a:p>
            <a:r>
              <a:rPr lang="en-GB" sz="3200" dirty="0"/>
              <a:t>Remember a time when you felt far away from God. What did it feel like? (give 2 minutes quiet)</a:t>
            </a:r>
          </a:p>
          <a:p>
            <a:r>
              <a:rPr lang="en-GB" sz="3200" dirty="0"/>
              <a:t>Share responses </a:t>
            </a:r>
          </a:p>
          <a:p>
            <a:pPr marL="0" indent="0">
              <a:buNone/>
            </a:pPr>
            <a:endParaRPr lang="en-GB" dirty="0"/>
          </a:p>
        </p:txBody>
      </p:sp>
    </p:spTree>
    <p:extLst>
      <p:ext uri="{BB962C8B-B14F-4D97-AF65-F5344CB8AC3E}">
        <p14:creationId xmlns:p14="http://schemas.microsoft.com/office/powerpoint/2010/main" val="2711326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056" y="212630"/>
            <a:ext cx="8911687" cy="1280890"/>
          </a:xfrm>
        </p:spPr>
        <p:txBody>
          <a:bodyPr/>
          <a:lstStyle/>
          <a:p>
            <a:r>
              <a:rPr lang="en-GB" b="1" dirty="0"/>
              <a:t>That which is of God (Consolation)</a:t>
            </a:r>
            <a:endParaRPr lang="en-GB" dirty="0"/>
          </a:p>
        </p:txBody>
      </p:sp>
      <p:pic>
        <p:nvPicPr>
          <p:cNvPr id="4" name="Content Placeholder 3" descr="Spirituality &amp; Well-being – The Human Experience: From Human Being to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5865" y="1325879"/>
            <a:ext cx="4099878" cy="2049939"/>
          </a:xfrm>
        </p:spPr>
      </p:pic>
      <p:pic>
        <p:nvPicPr>
          <p:cNvPr id="5" name="Picture 4" descr="what's wrong ii by hannes-flo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056" y="1228279"/>
            <a:ext cx="3703320" cy="2245138"/>
          </a:xfrm>
          <a:prstGeom prst="rect">
            <a:avLst/>
          </a:prstGeom>
        </p:spPr>
      </p:pic>
      <p:pic>
        <p:nvPicPr>
          <p:cNvPr id="6" name="Picture 5" descr="GIRL TALK: ARE YOU TEACHAB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2240" y="3868197"/>
            <a:ext cx="3749040" cy="2495455"/>
          </a:xfrm>
          <a:prstGeom prst="rect">
            <a:avLst/>
          </a:prstGeom>
        </p:spPr>
      </p:pic>
      <p:pic>
        <p:nvPicPr>
          <p:cNvPr id="8" name="Picture 7" descr="Dear Lissy: Operation Hygge House"/>
          <p:cNvPicPr>
            <a:picLocks noChangeAspect="1"/>
          </p:cNvPicPr>
          <p:nvPr/>
        </p:nvPicPr>
        <p:blipFill rotWithShape="1">
          <a:blip r:embed="rId5">
            <a:extLst>
              <a:ext uri="{28A0092B-C50C-407E-A947-70E740481C1C}">
                <a14:useLocalDpi xmlns:a14="http://schemas.microsoft.com/office/drawing/2010/main" val="0"/>
              </a:ext>
            </a:extLst>
          </a:blip>
          <a:srcRect l="3257" t="3590" r="2343" b="4274"/>
          <a:stretch/>
        </p:blipFill>
        <p:spPr>
          <a:xfrm>
            <a:off x="7253694" y="3473417"/>
            <a:ext cx="4022049" cy="3169919"/>
          </a:xfrm>
          <a:prstGeom prst="rect">
            <a:avLst/>
          </a:prstGeom>
        </p:spPr>
      </p:pic>
    </p:spTree>
    <p:extLst>
      <p:ext uri="{BB962C8B-B14F-4D97-AF65-F5344CB8AC3E}">
        <p14:creationId xmlns:p14="http://schemas.microsoft.com/office/powerpoint/2010/main" val="142711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Discernment Vs Decision Making </a:t>
            </a:r>
            <a:br>
              <a:rPr lang="en-GB" dirty="0"/>
            </a:br>
            <a:endParaRPr lang="en-GB" dirty="0"/>
          </a:p>
        </p:txBody>
      </p:sp>
      <p:sp>
        <p:nvSpPr>
          <p:cNvPr id="3" name="Content Placeholder 2"/>
          <p:cNvSpPr>
            <a:spLocks noGrp="1"/>
          </p:cNvSpPr>
          <p:nvPr>
            <p:ph idx="1"/>
          </p:nvPr>
        </p:nvSpPr>
        <p:spPr/>
        <p:txBody>
          <a:bodyPr/>
          <a:lstStyle/>
          <a:p>
            <a:pPr marL="0" indent="0">
              <a:buNone/>
            </a:pPr>
            <a:r>
              <a:rPr lang="en-GB" sz="4000" b="1" dirty="0">
                <a:solidFill>
                  <a:srgbClr val="C00000"/>
                </a:solidFill>
                <a:ea typeface="+mj-ea"/>
                <a:cs typeface="+mj-cs"/>
              </a:rPr>
              <a:t>“</a:t>
            </a:r>
            <a:r>
              <a:rPr lang="en-GB" sz="3200" dirty="0">
                <a:solidFill>
                  <a:prstClr val="black">
                    <a:lumMod val="85000"/>
                    <a:lumOff val="15000"/>
                  </a:prstClr>
                </a:solidFill>
                <a:ea typeface="+mj-ea"/>
                <a:cs typeface="+mj-cs"/>
              </a:rPr>
              <a:t>Our approach to decision making should be different from secular models’ While those secular models, decision making processes, facilitation techniques are all good, and we use them in our discernment process, they are structures, not foundations.</a:t>
            </a:r>
            <a:r>
              <a:rPr lang="en-GB" sz="4000" b="1" dirty="0">
                <a:solidFill>
                  <a:srgbClr val="C00000"/>
                </a:solidFill>
              </a:rPr>
              <a:t>”</a:t>
            </a:r>
            <a:r>
              <a:rPr lang="en-GB" sz="2000" dirty="0">
                <a:solidFill>
                  <a:prstClr val="black">
                    <a:lumMod val="85000"/>
                    <a:lumOff val="15000"/>
                  </a:prstClr>
                </a:solidFill>
              </a:rPr>
              <a:t>(Barton 2012)</a:t>
            </a:r>
            <a:endParaRPr lang="en-GB" sz="2000" dirty="0"/>
          </a:p>
        </p:txBody>
      </p:sp>
    </p:spTree>
    <p:extLst>
      <p:ext uri="{BB962C8B-B14F-4D97-AF65-F5344CB8AC3E}">
        <p14:creationId xmlns:p14="http://schemas.microsoft.com/office/powerpoint/2010/main" val="3429469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not of God (Desolation) </a:t>
            </a:r>
            <a:br>
              <a:rPr lang="en-GB" dirty="0"/>
            </a:br>
            <a:endParaRPr lang="en-GB" dirty="0"/>
          </a:p>
        </p:txBody>
      </p:sp>
      <p:pic>
        <p:nvPicPr>
          <p:cNvPr id="4" name="Content Placeholder 3" descr="Sad 1080P, 2K, 4K, 5K HD wallpapers free download, sort by relevanc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3365" y="1304743"/>
            <a:ext cx="3885018" cy="2591435"/>
          </a:xfrm>
        </p:spPr>
      </p:pic>
      <p:pic>
        <p:nvPicPr>
          <p:cNvPr id="5" name="Picture 4" descr="Sad Child Free Stock Photo - Public Domain Pictures"/>
          <p:cNvPicPr>
            <a:picLocks noChangeAspect="1"/>
          </p:cNvPicPr>
          <p:nvPr/>
        </p:nvPicPr>
        <p:blipFill rotWithShape="1">
          <a:blip r:embed="rId3">
            <a:extLst>
              <a:ext uri="{28A0092B-C50C-407E-A947-70E740481C1C}">
                <a14:useLocalDpi xmlns:a14="http://schemas.microsoft.com/office/drawing/2010/main" val="0"/>
              </a:ext>
            </a:extLst>
          </a:blip>
          <a:srcRect b="14004"/>
          <a:stretch/>
        </p:blipFill>
        <p:spPr>
          <a:xfrm>
            <a:off x="8785232" y="4346907"/>
            <a:ext cx="3089926" cy="2072640"/>
          </a:xfrm>
          <a:prstGeom prst="rect">
            <a:avLst/>
          </a:prstGeom>
        </p:spPr>
      </p:pic>
      <p:pic>
        <p:nvPicPr>
          <p:cNvPr id="6" name="Picture 5" descr="Devaneios e Desvario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839" y="1465080"/>
            <a:ext cx="3889757" cy="2431098"/>
          </a:xfrm>
          <a:prstGeom prst="rect">
            <a:avLst/>
          </a:prstGeom>
        </p:spPr>
      </p:pic>
      <p:pic>
        <p:nvPicPr>
          <p:cNvPr id="7" name="Picture 6" descr="Nuestros exámenes no funcionaban bien y como hemos salido del proble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5031" y="4568492"/>
            <a:ext cx="2787473" cy="1851056"/>
          </a:xfrm>
          <a:prstGeom prst="rect">
            <a:avLst/>
          </a:prstGeom>
        </p:spPr>
      </p:pic>
      <p:pic>
        <p:nvPicPr>
          <p:cNvPr id="8" name="Picture 7" descr="Free picture: rock, splash, ocean, water, sea, seashore, wave, beach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5492" y="4220376"/>
            <a:ext cx="3486811" cy="2325703"/>
          </a:xfrm>
          <a:prstGeom prst="rect">
            <a:avLst/>
          </a:prstGeom>
        </p:spPr>
      </p:pic>
    </p:spTree>
    <p:extLst>
      <p:ext uri="{BB962C8B-B14F-4D97-AF65-F5344CB8AC3E}">
        <p14:creationId xmlns:p14="http://schemas.microsoft.com/office/powerpoint/2010/main" val="1317918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Telling the difference: </a:t>
            </a:r>
            <a:br>
              <a:rPr lang="en-GB" dirty="0"/>
            </a:br>
            <a:endParaRPr lang="en-GB" dirty="0"/>
          </a:p>
        </p:txBody>
      </p:sp>
      <p:sp>
        <p:nvSpPr>
          <p:cNvPr id="3" name="Content Placeholder 2"/>
          <p:cNvSpPr>
            <a:spLocks noGrp="1"/>
          </p:cNvSpPr>
          <p:nvPr>
            <p:ph idx="1"/>
          </p:nvPr>
        </p:nvSpPr>
        <p:spPr>
          <a:xfrm>
            <a:off x="2423160" y="1706880"/>
            <a:ext cx="9311640" cy="4526280"/>
          </a:xfrm>
        </p:spPr>
        <p:txBody>
          <a:bodyPr>
            <a:noAutofit/>
          </a:bodyPr>
          <a:lstStyle/>
          <a:p>
            <a:r>
              <a:rPr lang="en-GB" sz="3600" dirty="0"/>
              <a:t>By where they are leading </a:t>
            </a:r>
          </a:p>
          <a:p>
            <a:r>
              <a:rPr lang="en-GB" sz="3600" dirty="0"/>
              <a:t>By the orientation </a:t>
            </a:r>
          </a:p>
          <a:p>
            <a:r>
              <a:rPr lang="en-GB" sz="3600" dirty="0"/>
              <a:t>Does God ultimately benefit from what is happening </a:t>
            </a:r>
          </a:p>
          <a:p>
            <a:r>
              <a:rPr lang="en-GB" sz="3600" dirty="0"/>
              <a:t>The beginning, the middle and the end is good </a:t>
            </a:r>
          </a:p>
          <a:p>
            <a:r>
              <a:rPr lang="en-GB" sz="3600" dirty="0"/>
              <a:t>The tone of voice </a:t>
            </a:r>
          </a:p>
        </p:txBody>
      </p:sp>
    </p:spTree>
    <p:extLst>
      <p:ext uri="{BB962C8B-B14F-4D97-AF65-F5344CB8AC3E}">
        <p14:creationId xmlns:p14="http://schemas.microsoft.com/office/powerpoint/2010/main" val="2664399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‘Inordinate attachments’ </a:t>
            </a:r>
          </a:p>
        </p:txBody>
      </p:sp>
      <p:sp>
        <p:nvSpPr>
          <p:cNvPr id="3" name="Content Placeholder 2"/>
          <p:cNvSpPr>
            <a:spLocks noGrp="1"/>
          </p:cNvSpPr>
          <p:nvPr>
            <p:ph idx="1"/>
          </p:nvPr>
        </p:nvSpPr>
        <p:spPr>
          <a:xfrm>
            <a:off x="2202448" y="1706880"/>
            <a:ext cx="9692640" cy="5364480"/>
          </a:xfrm>
        </p:spPr>
        <p:txBody>
          <a:bodyPr>
            <a:normAutofit fontScale="77500" lnSpcReduction="20000"/>
          </a:bodyPr>
          <a:lstStyle/>
          <a:p>
            <a:pPr lvl="0"/>
            <a:r>
              <a:rPr lang="en-GB" sz="4000" dirty="0"/>
              <a:t>The desire to look productive, innovative or dynamic. </a:t>
            </a:r>
          </a:p>
          <a:p>
            <a:pPr lvl="0"/>
            <a:r>
              <a:rPr lang="en-GB" sz="4000" dirty="0"/>
              <a:t>The desire to be noticed. </a:t>
            </a:r>
          </a:p>
          <a:p>
            <a:pPr lvl="0"/>
            <a:r>
              <a:rPr lang="en-GB" sz="4000" dirty="0"/>
              <a:t>The desire to be comfortable. </a:t>
            </a:r>
          </a:p>
          <a:p>
            <a:pPr lvl="0"/>
            <a:r>
              <a:rPr lang="en-GB" sz="4000" dirty="0"/>
              <a:t>The desire to work with certain people/groups or not work with certain people/groups. </a:t>
            </a:r>
          </a:p>
          <a:p>
            <a:pPr lvl="0"/>
            <a:r>
              <a:rPr lang="en-GB" sz="4000" dirty="0"/>
              <a:t>The desire for things to stay the same, or the desire for change for the sake of change.</a:t>
            </a:r>
          </a:p>
          <a:p>
            <a:pPr lvl="0"/>
            <a:r>
              <a:rPr lang="en-GB" sz="4000" dirty="0"/>
              <a:t>They often take the form of possessions, power or status.</a:t>
            </a:r>
          </a:p>
          <a:p>
            <a:endParaRPr lang="en-GB" dirty="0"/>
          </a:p>
        </p:txBody>
      </p:sp>
    </p:spTree>
    <p:extLst>
      <p:ext uri="{BB962C8B-B14F-4D97-AF65-F5344CB8AC3E}">
        <p14:creationId xmlns:p14="http://schemas.microsoft.com/office/powerpoint/2010/main" val="492916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Personal Reflection</a:t>
            </a:r>
            <a:br>
              <a:rPr lang="en-GB" dirty="0"/>
            </a:br>
            <a:endParaRPr lang="en-GB" dirty="0"/>
          </a:p>
        </p:txBody>
      </p:sp>
      <p:pic>
        <p:nvPicPr>
          <p:cNvPr id="4" name="Content Placeholder 3" descr="HD wallpaper: indian movies, couple, kissing, love, two peopl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3005" y="1478602"/>
            <a:ext cx="6825396" cy="5119048"/>
          </a:xfrm>
        </p:spPr>
      </p:pic>
    </p:spTree>
    <p:extLst>
      <p:ext uri="{BB962C8B-B14F-4D97-AF65-F5344CB8AC3E}">
        <p14:creationId xmlns:p14="http://schemas.microsoft.com/office/powerpoint/2010/main" val="3556130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Methodist Quadrilateral</a:t>
            </a:r>
            <a:endParaRPr lang="en-GB" dirty="0"/>
          </a:p>
        </p:txBody>
      </p:sp>
      <p:sp>
        <p:nvSpPr>
          <p:cNvPr id="3" name="Content Placeholder 2"/>
          <p:cNvSpPr>
            <a:spLocks noGrp="1"/>
          </p:cNvSpPr>
          <p:nvPr>
            <p:ph idx="1"/>
          </p:nvPr>
        </p:nvSpPr>
        <p:spPr>
          <a:xfrm>
            <a:off x="2095768" y="1645920"/>
            <a:ext cx="9906000" cy="5364480"/>
          </a:xfrm>
        </p:spPr>
        <p:txBody>
          <a:bodyPr>
            <a:normAutofit/>
          </a:bodyPr>
          <a:lstStyle/>
          <a:p>
            <a:r>
              <a:rPr lang="en-US" sz="4000" b="1" dirty="0"/>
              <a:t>Scripture</a:t>
            </a:r>
            <a:endParaRPr lang="en-US" sz="4000" dirty="0"/>
          </a:p>
          <a:p>
            <a:r>
              <a:rPr lang="en-US" sz="4000" b="1" dirty="0"/>
              <a:t>Tradition</a:t>
            </a:r>
            <a:endParaRPr lang="en-US" sz="4000" dirty="0"/>
          </a:p>
          <a:p>
            <a:r>
              <a:rPr lang="en-US" sz="4000" b="1" dirty="0"/>
              <a:t>Reason</a:t>
            </a:r>
            <a:endParaRPr lang="en-US" sz="4000" dirty="0"/>
          </a:p>
          <a:p>
            <a:r>
              <a:rPr lang="en-US" sz="4000" b="1" dirty="0"/>
              <a:t>Experience</a:t>
            </a:r>
            <a:endParaRPr lang="en-US" sz="4000" dirty="0"/>
          </a:p>
          <a:p>
            <a:pPr marL="0" indent="0">
              <a:buNone/>
            </a:pPr>
            <a:r>
              <a:rPr lang="en-GB" sz="3600" dirty="0"/>
              <a:t>Have you had experience of decision making that tried to make room for all four segments? What was that like?</a:t>
            </a:r>
          </a:p>
        </p:txBody>
      </p:sp>
    </p:spTree>
    <p:extLst>
      <p:ext uri="{BB962C8B-B14F-4D97-AF65-F5344CB8AC3E}">
        <p14:creationId xmlns:p14="http://schemas.microsoft.com/office/powerpoint/2010/main" val="726628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decision?</a:t>
            </a:r>
            <a:endParaRPr lang="en-GB" dirty="0"/>
          </a:p>
        </p:txBody>
      </p:sp>
      <p:sp>
        <p:nvSpPr>
          <p:cNvPr id="3" name="Content Placeholder 2"/>
          <p:cNvSpPr>
            <a:spLocks noGrp="1"/>
          </p:cNvSpPr>
          <p:nvPr>
            <p:ph idx="1"/>
          </p:nvPr>
        </p:nvSpPr>
        <p:spPr/>
        <p:txBody>
          <a:bodyPr>
            <a:normAutofit/>
          </a:bodyPr>
          <a:lstStyle/>
          <a:p>
            <a:pPr marL="0" indent="0">
              <a:buNone/>
            </a:pPr>
            <a:r>
              <a:rPr lang="en-GB" sz="3600" dirty="0"/>
              <a:t>Discernment is not ‘what is God asking of us’ but ‘where am I/are we being invited to join in with what God is doing in this place’.</a:t>
            </a:r>
          </a:p>
        </p:txBody>
      </p:sp>
    </p:spTree>
    <p:extLst>
      <p:ext uri="{BB962C8B-B14F-4D97-AF65-F5344CB8AC3E}">
        <p14:creationId xmlns:p14="http://schemas.microsoft.com/office/powerpoint/2010/main" val="3430688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285" y="334550"/>
            <a:ext cx="8911687" cy="1280890"/>
          </a:xfrm>
        </p:spPr>
        <p:txBody>
          <a:bodyPr/>
          <a:lstStyle/>
          <a:p>
            <a:r>
              <a:rPr lang="en-US" dirty="0"/>
              <a:t>Facts</a:t>
            </a:r>
            <a:endParaRPr lang="en-GB" dirty="0"/>
          </a:p>
        </p:txBody>
      </p:sp>
      <p:sp>
        <p:nvSpPr>
          <p:cNvPr id="3" name="Content Placeholder 2"/>
          <p:cNvSpPr>
            <a:spLocks noGrp="1"/>
          </p:cNvSpPr>
          <p:nvPr>
            <p:ph idx="1"/>
          </p:nvPr>
        </p:nvSpPr>
        <p:spPr>
          <a:xfrm>
            <a:off x="2425285" y="1082040"/>
            <a:ext cx="9328468" cy="5577840"/>
          </a:xfrm>
        </p:spPr>
        <p:txBody>
          <a:bodyPr>
            <a:noAutofit/>
          </a:bodyPr>
          <a:lstStyle/>
          <a:p>
            <a:r>
              <a:rPr lang="en-GB" sz="2800" dirty="0"/>
              <a:t>Part of fact gathering is admitting to what we don’t know so that we can learn. </a:t>
            </a:r>
          </a:p>
          <a:p>
            <a:r>
              <a:rPr lang="en-GB" sz="2800" dirty="0"/>
              <a:t>Realistically think through your own gifts and abilities. What do you do especially well? What are your limitations? </a:t>
            </a:r>
          </a:p>
          <a:p>
            <a:pPr lvl="0"/>
            <a:r>
              <a:rPr lang="en-GB" sz="2800" dirty="0"/>
              <a:t>Accepting ‘what is’ is not defeatism. It is wisdom. Whose voice are you not hearing? </a:t>
            </a:r>
          </a:p>
          <a:p>
            <a:pPr lvl="0"/>
            <a:r>
              <a:rPr lang="en-GB" sz="2800" dirty="0"/>
              <a:t>Widening your perspective can give a clearer view.</a:t>
            </a:r>
          </a:p>
          <a:p>
            <a:r>
              <a:rPr lang="en-GB" sz="2800" dirty="0"/>
              <a:t>As you listen to the facts, do so discerningly. Where do you feel drawn? What unsettles you? What fills you with hope?</a:t>
            </a:r>
          </a:p>
        </p:txBody>
      </p:sp>
    </p:spTree>
    <p:extLst>
      <p:ext uri="{BB962C8B-B14F-4D97-AF65-F5344CB8AC3E}">
        <p14:creationId xmlns:p14="http://schemas.microsoft.com/office/powerpoint/2010/main" val="1606573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Timeframe</a:t>
            </a:r>
            <a:endParaRPr lang="en-GB" dirty="0"/>
          </a:p>
        </p:txBody>
      </p:sp>
      <p:pic>
        <p:nvPicPr>
          <p:cNvPr id="5" name="Picture 4" descr="Guided Meditation | A woman listening to her headphones doin…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630" y="3312101"/>
            <a:ext cx="3300229" cy="2201227"/>
          </a:xfrm>
          <a:prstGeom prst="rect">
            <a:avLst/>
          </a:prstGeom>
        </p:spPr>
      </p:pic>
      <p:sp>
        <p:nvSpPr>
          <p:cNvPr id="6" name="AutoShape 2" descr="Serious african american man sitting a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Serious african american man sitting at ..."/>
          <p:cNvPicPr>
            <a:picLocks noChangeAspect="1" noChangeArrowheads="1"/>
          </p:cNvPicPr>
          <p:nvPr/>
        </p:nvPicPr>
        <p:blipFill rotWithShape="1">
          <a:blip r:embed="rId3">
            <a:extLst>
              <a:ext uri="{28A0092B-C50C-407E-A947-70E740481C1C}">
                <a14:useLocalDpi xmlns:a14="http://schemas.microsoft.com/office/drawing/2010/main" val="0"/>
              </a:ext>
            </a:extLst>
          </a:blip>
          <a:srcRect b="11667"/>
          <a:stretch/>
        </p:blipFill>
        <p:spPr bwMode="auto">
          <a:xfrm>
            <a:off x="7236680" y="1264555"/>
            <a:ext cx="2948014" cy="19083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0 reasons to take a walk in the woods and start forest hi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133" y="1326245"/>
            <a:ext cx="4643755" cy="288944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Tired of Waiting? How to Thrive When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Tired of Waiting? How to Thrive When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2" descr="Tired of Waiting? How to Thrive When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2" name="Picture 14" descr="Waiting…. - CHRISTIAN RE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215" y="4438430"/>
            <a:ext cx="2800985" cy="224302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HE HARD, VALUABLE ART OF WAITING - TruthInk Publica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9352" y="4525178"/>
            <a:ext cx="3095048" cy="205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04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discernment</a:t>
            </a:r>
            <a:endParaRPr lang="en-GB" dirty="0"/>
          </a:p>
        </p:txBody>
      </p:sp>
      <p:sp>
        <p:nvSpPr>
          <p:cNvPr id="3" name="Content Placeholder 2"/>
          <p:cNvSpPr>
            <a:spLocks noGrp="1"/>
          </p:cNvSpPr>
          <p:nvPr>
            <p:ph idx="1"/>
          </p:nvPr>
        </p:nvSpPr>
        <p:spPr>
          <a:xfrm>
            <a:off x="1666753" y="1704110"/>
            <a:ext cx="10525247" cy="5153890"/>
          </a:xfrm>
        </p:spPr>
        <p:txBody>
          <a:bodyPr>
            <a:normAutofit fontScale="92500"/>
          </a:bodyPr>
          <a:lstStyle/>
          <a:p>
            <a:pPr lvl="1"/>
            <a:r>
              <a:rPr lang="en-GB" sz="2800" dirty="0"/>
              <a:t>the initial recognition that a decision needs to be made.</a:t>
            </a:r>
          </a:p>
          <a:p>
            <a:pPr lvl="1"/>
            <a:r>
              <a:rPr lang="en-GB" sz="2800" dirty="0"/>
              <a:t>Who needs to be involved?</a:t>
            </a:r>
          </a:p>
          <a:p>
            <a:pPr lvl="1"/>
            <a:r>
              <a:rPr lang="en-GB" sz="2800" dirty="0"/>
              <a:t>What is the decision that needs to be made?</a:t>
            </a:r>
          </a:p>
          <a:p>
            <a:pPr lvl="1"/>
            <a:r>
              <a:rPr lang="en-GB" sz="2800" dirty="0"/>
              <a:t>How will we gather the information we need (and a pause while it is gathered)?</a:t>
            </a:r>
          </a:p>
          <a:p>
            <a:pPr lvl="1"/>
            <a:r>
              <a:rPr lang="en-GB" sz="2800" dirty="0"/>
              <a:t>How will we listen well to each other?</a:t>
            </a:r>
          </a:p>
          <a:p>
            <a:pPr lvl="1"/>
            <a:r>
              <a:rPr lang="en-GB" sz="2800" dirty="0"/>
              <a:t>What methods will we use to decide?</a:t>
            </a:r>
          </a:p>
          <a:p>
            <a:pPr lvl="1"/>
            <a:r>
              <a:rPr lang="en-GB" sz="2800" dirty="0"/>
              <a:t>How will we ensure that the decision continues to feel right?</a:t>
            </a:r>
          </a:p>
          <a:p>
            <a:pPr lvl="1"/>
            <a:r>
              <a:rPr lang="en-GB" sz="2800" dirty="0"/>
              <a:t>How will we implement the decision?</a:t>
            </a:r>
          </a:p>
          <a:p>
            <a:endParaRPr lang="en-GB" dirty="0"/>
          </a:p>
        </p:txBody>
      </p:sp>
    </p:spTree>
    <p:extLst>
      <p:ext uri="{BB962C8B-B14F-4D97-AF65-F5344CB8AC3E}">
        <p14:creationId xmlns:p14="http://schemas.microsoft.com/office/powerpoint/2010/main" val="4134321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4</a:t>
            </a:r>
            <a:br>
              <a:rPr lang="en-US" dirty="0"/>
            </a:br>
            <a:r>
              <a:rPr lang="en-US" dirty="0"/>
              <a:t>What is God saying to you</a:t>
            </a:r>
            <a:endParaRPr lang="en-GB" dirty="0"/>
          </a:p>
        </p:txBody>
      </p:sp>
      <p:sp>
        <p:nvSpPr>
          <p:cNvPr id="3" name="Content Placeholder 2"/>
          <p:cNvSpPr>
            <a:spLocks noGrp="1"/>
          </p:cNvSpPr>
          <p:nvPr>
            <p:ph idx="1"/>
          </p:nvPr>
        </p:nvSpPr>
        <p:spPr/>
        <p:txBody>
          <a:bodyPr/>
          <a:lstStyle/>
          <a:p>
            <a:r>
              <a:rPr lang="en-GB" u="sng" dirty="0">
                <a:hlinkClick r:id="rId2"/>
              </a:rPr>
              <a:t>Oceans - </a:t>
            </a:r>
            <a:r>
              <a:rPr lang="en-GB" u="sng" dirty="0" err="1">
                <a:hlinkClick r:id="rId2"/>
              </a:rPr>
              <a:t>Hillsong</a:t>
            </a:r>
            <a:r>
              <a:rPr lang="en-GB" u="sng" dirty="0">
                <a:hlinkClick r:id="rId2"/>
              </a:rPr>
              <a:t> United (cover) by </a:t>
            </a:r>
            <a:r>
              <a:rPr lang="en-GB" u="sng" dirty="0" err="1">
                <a:hlinkClick r:id="rId2"/>
              </a:rPr>
              <a:t>Genavieve</a:t>
            </a:r>
            <a:r>
              <a:rPr lang="en-GB" u="sng" dirty="0">
                <a:hlinkClick r:id="rId2"/>
              </a:rPr>
              <a:t> </a:t>
            </a:r>
            <a:r>
              <a:rPr lang="en-GB" u="sng" dirty="0" err="1">
                <a:hlinkClick r:id="rId2"/>
              </a:rPr>
              <a:t>Linkowski</a:t>
            </a:r>
            <a:r>
              <a:rPr lang="en-GB" u="sng" dirty="0">
                <a:hlinkClick r:id="rId2"/>
              </a:rPr>
              <a:t> | Collab w/ Anthem Worship + @</a:t>
            </a:r>
            <a:r>
              <a:rPr lang="en-GB" u="sng" dirty="0" err="1">
                <a:hlinkClick r:id="rId2"/>
              </a:rPr>
              <a:t>MassAnthem</a:t>
            </a:r>
            <a:endParaRPr lang="en-GB" dirty="0"/>
          </a:p>
          <a:p>
            <a:pPr marL="0" indent="0">
              <a:buNone/>
            </a:pPr>
            <a:endParaRPr lang="en-GB" dirty="0"/>
          </a:p>
        </p:txBody>
      </p:sp>
    </p:spTree>
    <p:extLst>
      <p:ext uri="{BB962C8B-B14F-4D97-AF65-F5344CB8AC3E}">
        <p14:creationId xmlns:p14="http://schemas.microsoft.com/office/powerpoint/2010/main" val="288260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Some basic principles</a:t>
            </a:r>
            <a:br>
              <a:rPr lang="en-GB" dirty="0"/>
            </a:br>
            <a:endParaRPr lang="en-GB" dirty="0"/>
          </a:p>
        </p:txBody>
      </p:sp>
      <p:sp>
        <p:nvSpPr>
          <p:cNvPr id="3" name="Content Placeholder 2"/>
          <p:cNvSpPr>
            <a:spLocks noGrp="1"/>
          </p:cNvSpPr>
          <p:nvPr>
            <p:ph idx="1"/>
          </p:nvPr>
        </p:nvSpPr>
        <p:spPr/>
        <p:txBody>
          <a:bodyPr>
            <a:normAutofit/>
          </a:bodyPr>
          <a:lstStyle/>
          <a:p>
            <a:r>
              <a:rPr lang="en-US" sz="3600" dirty="0"/>
              <a:t>God is real</a:t>
            </a:r>
          </a:p>
          <a:p>
            <a:r>
              <a:rPr lang="en-US" sz="3600" dirty="0"/>
              <a:t>God is lovingly and creatively active in the world</a:t>
            </a:r>
          </a:p>
          <a:p>
            <a:r>
              <a:rPr lang="en-US" sz="3600" dirty="0"/>
              <a:t>God wants to be in communication with us</a:t>
            </a:r>
            <a:endParaRPr lang="en-GB" sz="3600" dirty="0"/>
          </a:p>
        </p:txBody>
      </p:sp>
    </p:spTree>
    <p:extLst>
      <p:ext uri="{BB962C8B-B14F-4D97-AF65-F5344CB8AC3E}">
        <p14:creationId xmlns:p14="http://schemas.microsoft.com/office/powerpoint/2010/main" val="2489647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Some modes of decision making</a:t>
            </a:r>
            <a:endParaRPr lang="en-GB" dirty="0"/>
          </a:p>
        </p:txBody>
      </p:sp>
      <p:sp>
        <p:nvSpPr>
          <p:cNvPr id="3" name="Content Placeholder 2"/>
          <p:cNvSpPr>
            <a:spLocks noGrp="1"/>
          </p:cNvSpPr>
          <p:nvPr>
            <p:ph idx="1"/>
          </p:nvPr>
        </p:nvSpPr>
        <p:spPr/>
        <p:txBody>
          <a:bodyPr/>
          <a:lstStyle/>
          <a:p>
            <a:r>
              <a:rPr lang="en-GB" sz="3600" dirty="0"/>
              <a:t>Sudden clarity/Blinding flash</a:t>
            </a:r>
          </a:p>
          <a:p>
            <a:r>
              <a:rPr lang="en-GB" sz="3600" dirty="0"/>
              <a:t>Paying attention to consolation and desolation</a:t>
            </a:r>
          </a:p>
          <a:p>
            <a:r>
              <a:rPr lang="en-GB" sz="3600" dirty="0"/>
              <a:t>Working it Out</a:t>
            </a:r>
          </a:p>
          <a:p>
            <a:pPr marL="0" indent="0">
              <a:buNone/>
            </a:pPr>
            <a:endParaRPr lang="en-GB" dirty="0"/>
          </a:p>
        </p:txBody>
      </p:sp>
    </p:spTree>
    <p:extLst>
      <p:ext uri="{BB962C8B-B14F-4D97-AF65-F5344CB8AC3E}">
        <p14:creationId xmlns:p14="http://schemas.microsoft.com/office/powerpoint/2010/main" val="2356737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082" y="540983"/>
            <a:ext cx="10458260" cy="1280890"/>
          </a:xfrm>
        </p:spPr>
        <p:txBody>
          <a:bodyPr>
            <a:normAutofit fontScale="90000"/>
          </a:bodyPr>
          <a:lstStyle/>
          <a:p>
            <a:r>
              <a:rPr lang="en-GB" b="1" dirty="0"/>
              <a:t>Self in decision making – Personal Reflection</a:t>
            </a:r>
            <a:br>
              <a:rPr lang="en-GB" dirty="0"/>
            </a:br>
            <a:r>
              <a:rPr lang="en-GB" dirty="0"/>
              <a:t> </a:t>
            </a:r>
            <a:br>
              <a:rPr lang="en-GB" dirty="0"/>
            </a:br>
            <a:endParaRPr lang="en-GB" dirty="0"/>
          </a:p>
        </p:txBody>
      </p:sp>
      <p:sp>
        <p:nvSpPr>
          <p:cNvPr id="3" name="Content Placeholder 2"/>
          <p:cNvSpPr>
            <a:spLocks noGrp="1"/>
          </p:cNvSpPr>
          <p:nvPr>
            <p:ph idx="1"/>
          </p:nvPr>
        </p:nvSpPr>
        <p:spPr/>
        <p:txBody>
          <a:bodyPr>
            <a:normAutofit lnSpcReduction="10000"/>
          </a:bodyPr>
          <a:lstStyle/>
          <a:p>
            <a:pPr lvl="0"/>
            <a:r>
              <a:rPr lang="en-GB" sz="3200" dirty="0"/>
              <a:t>Who are you when you’re at your very best?</a:t>
            </a:r>
          </a:p>
          <a:p>
            <a:pPr lvl="0"/>
            <a:r>
              <a:rPr lang="en-GB" sz="3200" dirty="0"/>
              <a:t>What is the version of yourself that you present to others?</a:t>
            </a:r>
          </a:p>
          <a:p>
            <a:pPr lvl="0"/>
            <a:r>
              <a:rPr lang="en-GB" sz="3200" dirty="0"/>
              <a:t>What parts of yourself do you silence?</a:t>
            </a:r>
          </a:p>
          <a:p>
            <a:pPr lvl="0"/>
            <a:r>
              <a:rPr lang="en-GB" sz="3200" dirty="0"/>
              <a:t>What aspects of who you are might God be inviting you to risk sharing with others?</a:t>
            </a:r>
          </a:p>
          <a:p>
            <a:endParaRPr lang="en-GB" dirty="0"/>
          </a:p>
        </p:txBody>
      </p:sp>
    </p:spTree>
    <p:extLst>
      <p:ext uri="{BB962C8B-B14F-4D97-AF65-F5344CB8AC3E}">
        <p14:creationId xmlns:p14="http://schemas.microsoft.com/office/powerpoint/2010/main" val="1474200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168" y="374728"/>
            <a:ext cx="8911687" cy="1280890"/>
          </a:xfrm>
        </p:spPr>
        <p:txBody>
          <a:bodyPr/>
          <a:lstStyle/>
          <a:p>
            <a:r>
              <a:rPr lang="en-US" dirty="0"/>
              <a:t>Knowing yourself</a:t>
            </a:r>
            <a:endParaRPr lang="en-GB" dirty="0"/>
          </a:p>
        </p:txBody>
      </p:sp>
      <p:sp>
        <p:nvSpPr>
          <p:cNvPr id="3" name="Content Placeholder 2"/>
          <p:cNvSpPr>
            <a:spLocks noGrp="1"/>
          </p:cNvSpPr>
          <p:nvPr>
            <p:ph idx="1"/>
          </p:nvPr>
        </p:nvSpPr>
        <p:spPr>
          <a:xfrm>
            <a:off x="1734164" y="1331056"/>
            <a:ext cx="10163694" cy="5336772"/>
          </a:xfrm>
        </p:spPr>
        <p:txBody>
          <a:bodyPr>
            <a:normAutofit fontScale="92500" lnSpcReduction="10000"/>
          </a:bodyPr>
          <a:lstStyle/>
          <a:p>
            <a:pPr lvl="0"/>
            <a:r>
              <a:rPr lang="en-GB" sz="2400" dirty="0"/>
              <a:t>Do you want to open up more and more options, or do you want to narrow options as soon as possible?</a:t>
            </a:r>
          </a:p>
          <a:p>
            <a:pPr lvl="0"/>
            <a:r>
              <a:rPr lang="en-GB" sz="2400" dirty="0"/>
              <a:t>Do you prevaricate and procrastinate as long as possible or rush to a conclusion?</a:t>
            </a:r>
          </a:p>
          <a:p>
            <a:pPr lvl="0"/>
            <a:r>
              <a:rPr lang="en-GB" sz="2400" dirty="0"/>
              <a:t>Which do you find more uncomfortable – certainty or uncertainty?</a:t>
            </a:r>
          </a:p>
          <a:p>
            <a:pPr lvl="0"/>
            <a:r>
              <a:rPr lang="en-GB" sz="2400" dirty="0"/>
              <a:t>What are your preferred ‘ways of knowing’ and what ‘ways of knowing’ do you tend to discount or dismiss?</a:t>
            </a:r>
          </a:p>
          <a:p>
            <a:pPr lvl="0"/>
            <a:r>
              <a:rPr lang="en-GB" sz="2400" dirty="0"/>
              <a:t>In the Methodist quadrilateral of scripture, tradition, reason and experience, which do you tend to rely on more, which might you make more effort to include in your consideration?</a:t>
            </a:r>
          </a:p>
          <a:p>
            <a:pPr lvl="0"/>
            <a:r>
              <a:rPr lang="en-GB" sz="2400" dirty="0"/>
              <a:t>What is your wisdom that you find easy to share with the group, and what wisdom are you more reluctant to share?</a:t>
            </a:r>
          </a:p>
          <a:p>
            <a:pPr lvl="0"/>
            <a:r>
              <a:rPr lang="en-GB" sz="2400" dirty="0"/>
              <a:t>How might your decision making personality help and hinder wider group decision making?</a:t>
            </a:r>
          </a:p>
          <a:p>
            <a:endParaRPr lang="en-GB" dirty="0"/>
          </a:p>
        </p:txBody>
      </p:sp>
    </p:spTree>
    <p:extLst>
      <p:ext uri="{BB962C8B-B14F-4D97-AF65-F5344CB8AC3E}">
        <p14:creationId xmlns:p14="http://schemas.microsoft.com/office/powerpoint/2010/main" val="72196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4188" y="482138"/>
            <a:ext cx="9676015" cy="6375862"/>
          </a:xfrm>
        </p:spPr>
        <p:txBody>
          <a:bodyPr>
            <a:normAutofit lnSpcReduction="10000"/>
          </a:bodyPr>
          <a:lstStyle/>
          <a:p>
            <a:pPr marL="0" indent="0">
              <a:buNone/>
            </a:pPr>
            <a:r>
              <a:rPr lang="en-GB" sz="2400" dirty="0"/>
              <a:t>God of all time</a:t>
            </a:r>
            <a:br>
              <a:rPr lang="en-GB" sz="2400" dirty="0"/>
            </a:br>
            <a:r>
              <a:rPr lang="en-GB" sz="2400" dirty="0"/>
              <a:t>I believe that my past, present and future are in your hands.</a:t>
            </a:r>
          </a:p>
          <a:p>
            <a:pPr marL="0" indent="0">
              <a:buNone/>
            </a:pPr>
            <a:r>
              <a:rPr lang="en-GB" sz="2400" dirty="0"/>
              <a:t>God of all life, </a:t>
            </a:r>
            <a:br>
              <a:rPr lang="en-GB" sz="2400" dirty="0"/>
            </a:br>
            <a:r>
              <a:rPr lang="en-GB" sz="2400" dirty="0"/>
              <a:t>I believe that there is nowhere I may go</a:t>
            </a:r>
            <a:br>
              <a:rPr lang="en-GB" sz="2400" dirty="0"/>
            </a:br>
            <a:r>
              <a:rPr lang="en-GB" sz="2400" dirty="0"/>
              <a:t>where you are not there before me.</a:t>
            </a:r>
          </a:p>
          <a:p>
            <a:pPr marL="0" indent="0">
              <a:buNone/>
            </a:pPr>
            <a:r>
              <a:rPr lang="en-GB" sz="2400" dirty="0"/>
              <a:t>God of all place, </a:t>
            </a:r>
            <a:br>
              <a:rPr lang="en-GB" sz="2400" dirty="0"/>
            </a:br>
            <a:r>
              <a:rPr lang="en-GB" sz="2400" dirty="0"/>
              <a:t>I believe that the vastest movements of the cosmos</a:t>
            </a:r>
            <a:br>
              <a:rPr lang="en-GB" sz="2400" dirty="0"/>
            </a:br>
            <a:r>
              <a:rPr lang="en-GB" sz="2400" dirty="0"/>
              <a:t>and the most intimate thoughts of the human heart</a:t>
            </a:r>
            <a:br>
              <a:rPr lang="en-GB" sz="2400" dirty="0"/>
            </a:br>
            <a:r>
              <a:rPr lang="en-GB" sz="2400" dirty="0"/>
              <a:t>are both of concern to you.</a:t>
            </a:r>
          </a:p>
          <a:p>
            <a:pPr marL="0" indent="0">
              <a:buNone/>
            </a:pPr>
            <a:r>
              <a:rPr lang="en-GB" sz="2400" dirty="0"/>
              <a:t>God of all experience, </a:t>
            </a:r>
            <a:br>
              <a:rPr lang="en-GB" sz="2400" dirty="0"/>
            </a:br>
            <a:r>
              <a:rPr lang="en-GB" sz="2400" dirty="0"/>
              <a:t>I believe that the heights and depths of human aspiration and anguish are known alike to you.</a:t>
            </a:r>
          </a:p>
          <a:p>
            <a:pPr marL="0" indent="0">
              <a:buNone/>
            </a:pPr>
            <a:r>
              <a:rPr lang="en-GB" sz="2400" dirty="0"/>
              <a:t>Help me to find my voice and to sing my song:</a:t>
            </a:r>
            <a:br>
              <a:rPr lang="en-GB" sz="2400" dirty="0"/>
            </a:br>
            <a:r>
              <a:rPr lang="en-GB" sz="2400" dirty="0"/>
              <a:t>in the time you have given me</a:t>
            </a:r>
            <a:br>
              <a:rPr lang="en-GB" sz="2400" dirty="0"/>
            </a:br>
            <a:r>
              <a:rPr lang="en-GB" sz="2400" dirty="0"/>
              <a:t>in the places that I find myself</a:t>
            </a:r>
            <a:br>
              <a:rPr lang="en-GB" sz="2400" dirty="0"/>
            </a:br>
            <a:r>
              <a:rPr lang="en-GB" sz="2400" dirty="0"/>
              <a:t>in the life that is mine to live.</a:t>
            </a:r>
          </a:p>
          <a:p>
            <a:pPr marL="0" indent="0">
              <a:buNone/>
            </a:pPr>
            <a:r>
              <a:rPr lang="en-GB" dirty="0"/>
              <a:t>(</a:t>
            </a:r>
            <a:r>
              <a:rPr lang="en-GB" dirty="0" err="1"/>
              <a:t>Slee</a:t>
            </a:r>
            <a:r>
              <a:rPr lang="en-GB" dirty="0"/>
              <a:t>, 2004, p. 68)</a:t>
            </a:r>
          </a:p>
        </p:txBody>
      </p:sp>
    </p:spTree>
    <p:extLst>
      <p:ext uri="{BB962C8B-B14F-4D97-AF65-F5344CB8AC3E}">
        <p14:creationId xmlns:p14="http://schemas.microsoft.com/office/powerpoint/2010/main" val="383876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Image of God</a:t>
            </a:r>
            <a:endParaRPr lang="en-GB" b="1" dirty="0"/>
          </a:p>
        </p:txBody>
      </p:sp>
      <p:sp>
        <p:nvSpPr>
          <p:cNvPr id="3" name="Content Placeholder 2"/>
          <p:cNvSpPr>
            <a:spLocks noGrp="1"/>
          </p:cNvSpPr>
          <p:nvPr>
            <p:ph idx="1"/>
          </p:nvPr>
        </p:nvSpPr>
        <p:spPr/>
        <p:txBody>
          <a:bodyPr>
            <a:normAutofit/>
          </a:bodyPr>
          <a:lstStyle/>
          <a:p>
            <a:r>
              <a:rPr lang="en-GB" sz="4000" dirty="0"/>
              <a:t>God is busy </a:t>
            </a:r>
          </a:p>
          <a:p>
            <a:r>
              <a:rPr lang="en-GB" sz="4000" dirty="0"/>
              <a:t>God is a loving parent </a:t>
            </a:r>
          </a:p>
          <a:p>
            <a:r>
              <a:rPr lang="en-GB" sz="4000" dirty="0"/>
              <a:t>God is disappointed </a:t>
            </a:r>
          </a:p>
          <a:p>
            <a:r>
              <a:rPr lang="en-GB" sz="4000" dirty="0"/>
              <a:t>God is delighted </a:t>
            </a:r>
          </a:p>
        </p:txBody>
      </p:sp>
    </p:spTree>
    <p:extLst>
      <p:ext uri="{BB962C8B-B14F-4D97-AF65-F5344CB8AC3E}">
        <p14:creationId xmlns:p14="http://schemas.microsoft.com/office/powerpoint/2010/main" val="153934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Image of God in decision making</a:t>
            </a:r>
            <a:br>
              <a:rPr lang="en-GB" dirty="0"/>
            </a:br>
            <a:endParaRPr lang="en-GB" dirty="0"/>
          </a:p>
        </p:txBody>
      </p:sp>
      <p:sp>
        <p:nvSpPr>
          <p:cNvPr id="3" name="Content Placeholder 2"/>
          <p:cNvSpPr>
            <a:spLocks noGrp="1"/>
          </p:cNvSpPr>
          <p:nvPr>
            <p:ph idx="1"/>
          </p:nvPr>
        </p:nvSpPr>
        <p:spPr>
          <a:xfrm>
            <a:off x="1970582" y="1583871"/>
            <a:ext cx="10156371" cy="5274129"/>
          </a:xfrm>
        </p:spPr>
        <p:txBody>
          <a:bodyPr>
            <a:normAutofit fontScale="77500" lnSpcReduction="20000"/>
          </a:bodyPr>
          <a:lstStyle/>
          <a:p>
            <a:pPr marL="0" indent="0" fontAlgn="base">
              <a:buNone/>
            </a:pPr>
            <a:r>
              <a:rPr lang="en-GB" sz="3600" dirty="0"/>
              <a:t>Some common misleading images are: </a:t>
            </a:r>
          </a:p>
          <a:p>
            <a:pPr marL="0" lvl="0" indent="0" fontAlgn="base">
              <a:buNone/>
            </a:pPr>
            <a:endParaRPr lang="en-GB" sz="3600" dirty="0"/>
          </a:p>
          <a:p>
            <a:pPr lvl="0" fontAlgn="base">
              <a:lnSpc>
                <a:spcPct val="120000"/>
              </a:lnSpc>
              <a:spcBef>
                <a:spcPts val="0"/>
              </a:spcBef>
            </a:pPr>
            <a:r>
              <a:rPr lang="en-GB" sz="3600" dirty="0"/>
              <a:t>God is interested and observing, but not directly involved. </a:t>
            </a:r>
          </a:p>
          <a:p>
            <a:pPr lvl="0" fontAlgn="base">
              <a:lnSpc>
                <a:spcPct val="120000"/>
              </a:lnSpc>
              <a:spcBef>
                <a:spcPts val="0"/>
              </a:spcBef>
            </a:pPr>
            <a:r>
              <a:rPr lang="en-GB" sz="3600" dirty="0"/>
              <a:t>God will only love me if I make the right decision. </a:t>
            </a:r>
          </a:p>
          <a:p>
            <a:pPr lvl="0" fontAlgn="base">
              <a:lnSpc>
                <a:spcPct val="120000"/>
              </a:lnSpc>
              <a:spcBef>
                <a:spcPts val="0"/>
              </a:spcBef>
            </a:pPr>
            <a:r>
              <a:rPr lang="en-GB" sz="3600" dirty="0"/>
              <a:t>God has set this as a test to see if I am up to standard. </a:t>
            </a:r>
          </a:p>
          <a:p>
            <a:pPr lvl="0" fontAlgn="base">
              <a:lnSpc>
                <a:spcPct val="120000"/>
              </a:lnSpc>
              <a:spcBef>
                <a:spcPts val="0"/>
              </a:spcBef>
            </a:pPr>
            <a:r>
              <a:rPr lang="en-GB" sz="3600" dirty="0"/>
              <a:t>God has given me/us an instruction manual (the Bible) and expects us to figure it out on our own.</a:t>
            </a:r>
          </a:p>
          <a:p>
            <a:pPr lvl="0" fontAlgn="base">
              <a:lnSpc>
                <a:spcPct val="120000"/>
              </a:lnSpc>
              <a:spcBef>
                <a:spcPts val="0"/>
              </a:spcBef>
            </a:pPr>
            <a:r>
              <a:rPr lang="en-GB" sz="3600" dirty="0"/>
              <a:t>God is waiting impatiently for us to make up our minds. God is in a hurry.</a:t>
            </a:r>
          </a:p>
          <a:p>
            <a:pPr lvl="0" fontAlgn="base">
              <a:lnSpc>
                <a:spcPct val="120000"/>
              </a:lnSpc>
              <a:spcBef>
                <a:spcPts val="0"/>
              </a:spcBef>
            </a:pPr>
            <a:r>
              <a:rPr lang="en-GB" sz="3600" dirty="0"/>
              <a:t>God has the script, but is refusing to let me see it. </a:t>
            </a:r>
          </a:p>
          <a:p>
            <a:pPr marL="0" indent="0">
              <a:buNone/>
            </a:pPr>
            <a:endParaRPr lang="en-GB" dirty="0"/>
          </a:p>
        </p:txBody>
      </p:sp>
    </p:spTree>
    <p:extLst>
      <p:ext uri="{BB962C8B-B14F-4D97-AF65-F5344CB8AC3E}">
        <p14:creationId xmlns:p14="http://schemas.microsoft.com/office/powerpoint/2010/main" val="260973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9672" y="669471"/>
            <a:ext cx="9234940" cy="5519058"/>
          </a:xfrm>
        </p:spPr>
        <p:txBody>
          <a:bodyPr>
            <a:noAutofit/>
          </a:bodyPr>
          <a:lstStyle/>
          <a:p>
            <a:pPr marL="0" indent="0" fontAlgn="base">
              <a:buNone/>
            </a:pPr>
            <a:r>
              <a:rPr lang="en-GB" sz="3200" dirty="0"/>
              <a:t>A more helpful image might be: </a:t>
            </a:r>
          </a:p>
          <a:p>
            <a:pPr marL="0" indent="0" fontAlgn="base">
              <a:buNone/>
            </a:pPr>
            <a:endParaRPr lang="en-GB" sz="3200" dirty="0"/>
          </a:p>
          <a:p>
            <a:pPr lvl="0" fontAlgn="base"/>
            <a:r>
              <a:rPr lang="en-GB" sz="3200" dirty="0"/>
              <a:t>God is loving me, leading me, in the decision with me, helping me in the process. </a:t>
            </a:r>
          </a:p>
          <a:p>
            <a:r>
              <a:rPr lang="en-GB" sz="3200" dirty="0"/>
              <a:t>Learning to accept a good image of God will take time (and the negative one will sneak back when individuals are under stress)– but being aware of what is happening and naming what it helps</a:t>
            </a:r>
          </a:p>
        </p:txBody>
      </p:sp>
    </p:spTree>
    <p:extLst>
      <p:ext uri="{BB962C8B-B14F-4D97-AF65-F5344CB8AC3E}">
        <p14:creationId xmlns:p14="http://schemas.microsoft.com/office/powerpoint/2010/main" val="110660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of Self</a:t>
            </a:r>
            <a:endParaRPr lang="en-GB" dirty="0"/>
          </a:p>
        </p:txBody>
      </p:sp>
      <p:sp>
        <p:nvSpPr>
          <p:cNvPr id="3" name="Content Placeholder 2"/>
          <p:cNvSpPr>
            <a:spLocks noGrp="1"/>
          </p:cNvSpPr>
          <p:nvPr>
            <p:ph idx="1"/>
          </p:nvPr>
        </p:nvSpPr>
        <p:spPr>
          <a:xfrm>
            <a:off x="2271938" y="1905000"/>
            <a:ext cx="9232674" cy="4724400"/>
          </a:xfrm>
        </p:spPr>
        <p:txBody>
          <a:bodyPr>
            <a:normAutofit lnSpcReduction="10000"/>
          </a:bodyPr>
          <a:lstStyle/>
          <a:p>
            <a:r>
              <a:rPr lang="en-GB" sz="3200" dirty="0"/>
              <a:t>How many different types of knowing dwell inside you?</a:t>
            </a:r>
          </a:p>
          <a:p>
            <a:pPr lvl="0"/>
            <a:r>
              <a:rPr lang="en-GB" sz="3200" dirty="0"/>
              <a:t>What are the different facets of your wisdom? And which ones do you feel comfortable sharing and which ones do you keep shelved away. </a:t>
            </a:r>
          </a:p>
          <a:p>
            <a:pPr lvl="0"/>
            <a:r>
              <a:rPr lang="en-GB" sz="3200" dirty="0"/>
              <a:t>How might your family/church/community be poorer if your hidden wisdoms never get air time?</a:t>
            </a:r>
          </a:p>
          <a:p>
            <a:endParaRPr lang="en-GB" dirty="0"/>
          </a:p>
        </p:txBody>
      </p:sp>
    </p:spTree>
    <p:extLst>
      <p:ext uri="{BB962C8B-B14F-4D97-AF65-F5344CB8AC3E}">
        <p14:creationId xmlns:p14="http://schemas.microsoft.com/office/powerpoint/2010/main" val="296784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Types of Prayer</a:t>
            </a:r>
            <a:endParaRPr lang="en-GB" dirty="0"/>
          </a:p>
        </p:txBody>
      </p:sp>
      <p:sp>
        <p:nvSpPr>
          <p:cNvPr id="3" name="Content Placeholder 2"/>
          <p:cNvSpPr>
            <a:spLocks noGrp="1"/>
          </p:cNvSpPr>
          <p:nvPr>
            <p:ph idx="1"/>
          </p:nvPr>
        </p:nvSpPr>
        <p:spPr/>
        <p:txBody>
          <a:bodyPr/>
          <a:lstStyle/>
          <a:p>
            <a:pPr marL="0" indent="0">
              <a:buNone/>
            </a:pPr>
            <a:r>
              <a:rPr lang="en-GB" sz="4000" b="1" dirty="0"/>
              <a:t>A commitment as discernment begins with prayer</a:t>
            </a:r>
            <a:endParaRPr lang="en-GB" sz="4000" dirty="0"/>
          </a:p>
          <a:p>
            <a:endParaRPr lang="en-GB" sz="2400" dirty="0"/>
          </a:p>
        </p:txBody>
      </p:sp>
    </p:spTree>
    <p:extLst>
      <p:ext uri="{BB962C8B-B14F-4D97-AF65-F5344CB8AC3E}">
        <p14:creationId xmlns:p14="http://schemas.microsoft.com/office/powerpoint/2010/main" val="128502824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26803</TotalTime>
  <Words>1751</Words>
  <Application>Microsoft Office PowerPoint</Application>
  <PresentationFormat>Widescreen</PresentationFormat>
  <Paragraphs>156</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Century Gothic</vt:lpstr>
      <vt:lpstr>Wingdings 3</vt:lpstr>
      <vt:lpstr>Wisp</vt:lpstr>
      <vt:lpstr>Lay Employees’ Retreat</vt:lpstr>
      <vt:lpstr>Image of God</vt:lpstr>
      <vt:lpstr>Discernment Vs Decision Making  </vt:lpstr>
      <vt:lpstr>Some basic principles </vt:lpstr>
      <vt:lpstr>Image of God</vt:lpstr>
      <vt:lpstr>Image of God in decision making </vt:lpstr>
      <vt:lpstr>PowerPoint Presentation</vt:lpstr>
      <vt:lpstr>Understanding of Self</vt:lpstr>
      <vt:lpstr>Types of Prayer</vt:lpstr>
      <vt:lpstr>‘In tune with God’</vt:lpstr>
      <vt:lpstr>Different ways of praying</vt:lpstr>
      <vt:lpstr>Intercessory prayer </vt:lpstr>
      <vt:lpstr>Praying with silence </vt:lpstr>
      <vt:lpstr>Praying with music and maybe movement  </vt:lpstr>
      <vt:lpstr>The Examen</vt:lpstr>
      <vt:lpstr>Closing Prayer </vt:lpstr>
      <vt:lpstr>Vocation</vt:lpstr>
      <vt:lpstr>PowerPoint Presentation</vt:lpstr>
      <vt:lpstr>PowerPoint Presentation</vt:lpstr>
      <vt:lpstr>Definitions</vt:lpstr>
      <vt:lpstr>PowerPoint Presentation</vt:lpstr>
      <vt:lpstr>PowerPoint Presentation</vt:lpstr>
      <vt:lpstr>PowerPoint Presentation</vt:lpstr>
      <vt:lpstr>A  Methodist way of Life A vibrant, healthy, holy, discipleship  journey needs balance and variety</vt:lpstr>
      <vt:lpstr>PowerPoint Presentation</vt:lpstr>
      <vt:lpstr>Activity</vt:lpstr>
      <vt:lpstr>Lectio Divina</vt:lpstr>
      <vt:lpstr>Developing Discernment </vt:lpstr>
      <vt:lpstr>That which is of God (Consolation)</vt:lpstr>
      <vt:lpstr>What is not of God (Desolation)  </vt:lpstr>
      <vt:lpstr>Telling the difference:  </vt:lpstr>
      <vt:lpstr>‘Inordinate attachments’ </vt:lpstr>
      <vt:lpstr>Personal Reflection </vt:lpstr>
      <vt:lpstr>The Methodist Quadrilateral</vt:lpstr>
      <vt:lpstr>What decision?</vt:lpstr>
      <vt:lpstr>Facts</vt:lpstr>
      <vt:lpstr>Timeframe</vt:lpstr>
      <vt:lpstr>Stages of discernment</vt:lpstr>
      <vt:lpstr>Session 4 What is God saying to you</vt:lpstr>
      <vt:lpstr>Some modes of decision making</vt:lpstr>
      <vt:lpstr>Self in decision making – Personal Reflection   </vt:lpstr>
      <vt:lpstr>Knowing yourself</vt:lpstr>
      <vt:lpstr>PowerPoint Presentation</vt:lpstr>
    </vt:vector>
  </TitlesOfParts>
  <Company>The Methodist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McCallam</dc:creator>
  <cp:lastModifiedBy>Katrin Hackett</cp:lastModifiedBy>
  <cp:revision>20</cp:revision>
  <dcterms:created xsi:type="dcterms:W3CDTF">2025-05-06T09:16:11Z</dcterms:created>
  <dcterms:modified xsi:type="dcterms:W3CDTF">2025-06-25T11:51:23Z</dcterms:modified>
</cp:coreProperties>
</file>