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58" r:id="rId6"/>
    <p:sldId id="262" r:id="rId7"/>
    <p:sldId id="256" r:id="rId8"/>
    <p:sldId id="257" r:id="rId9"/>
    <p:sldId id="259" r:id="rId10"/>
    <p:sldId id="287" r:id="rId11"/>
    <p:sldId id="269" r:id="rId12"/>
    <p:sldId id="265" r:id="rId13"/>
    <p:sldId id="266" r:id="rId14"/>
    <p:sldId id="267" r:id="rId15"/>
    <p:sldId id="268" r:id="rId16"/>
    <p:sldId id="299" r:id="rId17"/>
    <p:sldId id="298" r:id="rId18"/>
    <p:sldId id="275" r:id="rId19"/>
    <p:sldId id="270" r:id="rId20"/>
    <p:sldId id="272"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71" r:id="rId34"/>
    <p:sldId id="274" r:id="rId35"/>
    <p:sldId id="291" r:id="rId36"/>
    <p:sldId id="300" r:id="rId37"/>
    <p:sldId id="301" r:id="rId38"/>
    <p:sldId id="292" r:id="rId39"/>
    <p:sldId id="260" r:id="rId40"/>
    <p:sldId id="263" r:id="rId41"/>
    <p:sldId id="302" r:id="rId42"/>
    <p:sldId id="264" r:id="rId43"/>
    <p:sldId id="288" r:id="rId44"/>
    <p:sldId id="303" r:id="rId45"/>
    <p:sldId id="289" r:id="rId46"/>
    <p:sldId id="294" r:id="rId47"/>
    <p:sldId id="295" r:id="rId48"/>
    <p:sldId id="296" r:id="rId49"/>
    <p:sldId id="293" r:id="rId50"/>
    <p:sldId id="297" r:id="rId51"/>
    <p:sldId id="29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7F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0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5F05AD-DDFF-4FEE-9E13-CD52B549C10F}"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99635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F05AD-DDFF-4FEE-9E13-CD52B549C10F}"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10713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F05AD-DDFF-4FEE-9E13-CD52B549C10F}"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61438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F05AD-DDFF-4FEE-9E13-CD52B549C10F}"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59549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F05AD-DDFF-4FEE-9E13-CD52B549C10F}" type="datetimeFigureOut">
              <a:rPr lang="en-GB" smtClean="0"/>
              <a:t>07/04/2025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102475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F05AD-DDFF-4FEE-9E13-CD52B549C10F}"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372569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F05AD-DDFF-4FEE-9E13-CD52B549C10F}" type="datetimeFigureOut">
              <a:rPr lang="en-GB" smtClean="0"/>
              <a:t>07/04/2025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143260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F05AD-DDFF-4FEE-9E13-CD52B549C10F}" type="datetimeFigureOut">
              <a:rPr lang="en-GB" smtClean="0"/>
              <a:t>07/04/2025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74016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F05AD-DDFF-4FEE-9E13-CD52B549C10F}" type="datetimeFigureOut">
              <a:rPr lang="en-GB" smtClean="0"/>
              <a:t>07/04/2025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296496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F05AD-DDFF-4FEE-9E13-CD52B549C10F}"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246157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F05AD-DDFF-4FEE-9E13-CD52B549C10F}" type="datetimeFigureOut">
              <a:rPr lang="en-GB" smtClean="0"/>
              <a:t>07/04/2025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57B4F-28CB-4CFE-9B41-9F209414D0BE}" type="slidenum">
              <a:rPr lang="en-GB" smtClean="0"/>
              <a:t>‹#›</a:t>
            </a:fld>
            <a:endParaRPr lang="en-GB"/>
          </a:p>
        </p:txBody>
      </p:sp>
    </p:spTree>
    <p:extLst>
      <p:ext uri="{BB962C8B-B14F-4D97-AF65-F5344CB8AC3E}">
        <p14:creationId xmlns:p14="http://schemas.microsoft.com/office/powerpoint/2010/main" val="81892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7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5F05AD-DDFF-4FEE-9E13-CD52B549C10F}" type="datetimeFigureOut">
              <a:rPr lang="en-GB" smtClean="0"/>
              <a:t>07/04/2025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257B4F-28CB-4CFE-9B41-9F209414D0BE}" type="slidenum">
              <a:rPr lang="en-GB" smtClean="0"/>
              <a:t>‹#›</a:t>
            </a:fld>
            <a:endParaRPr lang="en-GB"/>
          </a:p>
        </p:txBody>
      </p:sp>
    </p:spTree>
    <p:extLst>
      <p:ext uri="{BB962C8B-B14F-4D97-AF65-F5344CB8AC3E}">
        <p14:creationId xmlns:p14="http://schemas.microsoft.com/office/powerpoint/2010/main" val="1601988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9A1CDE-554A-0510-D4AF-93BE8A451A86}"/>
              </a:ext>
            </a:extLst>
          </p:cNvPr>
          <p:cNvSpPr txBox="1"/>
          <p:nvPr/>
        </p:nvSpPr>
        <p:spPr>
          <a:xfrm>
            <a:off x="365760" y="1310647"/>
            <a:ext cx="8412480" cy="707886"/>
          </a:xfrm>
          <a:prstGeom prst="rect">
            <a:avLst/>
          </a:prstGeom>
          <a:noFill/>
        </p:spPr>
        <p:txBody>
          <a:bodyPr wrap="square">
            <a:spAutoFit/>
          </a:bodyPr>
          <a:lstStyle/>
          <a:p>
            <a:pPr algn="ctr"/>
            <a:r>
              <a:rPr lang="en-GB" sz="4000" dirty="0">
                <a:solidFill>
                  <a:schemeClr val="tx1"/>
                </a:solidFill>
                <a:latin typeface="Calibri" panose="020F0502020204030204" pitchFamily="34" charset="0"/>
                <a:cs typeface="Calibri" panose="020F0502020204030204" pitchFamily="34" charset="0"/>
              </a:rPr>
              <a:t>Theme – Wellbeing in a time of Change </a:t>
            </a:r>
          </a:p>
        </p:txBody>
      </p:sp>
    </p:spTree>
    <p:extLst>
      <p:ext uri="{BB962C8B-B14F-4D97-AF65-F5344CB8AC3E}">
        <p14:creationId xmlns:p14="http://schemas.microsoft.com/office/powerpoint/2010/main" val="161950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0D182-E80B-3497-061B-79726736032E}"/>
              </a:ext>
            </a:extLst>
          </p:cNvPr>
          <p:cNvSpPr txBox="1"/>
          <p:nvPr/>
        </p:nvSpPr>
        <p:spPr>
          <a:xfrm>
            <a:off x="1056938" y="549622"/>
            <a:ext cx="7030123" cy="2701637"/>
          </a:xfrm>
          <a:prstGeom prst="rect">
            <a:avLst/>
          </a:prstGeom>
          <a:noFill/>
        </p:spPr>
        <p:txBody>
          <a:bodyPr wrap="square">
            <a:spAutoFit/>
          </a:bodyPr>
          <a:lstStyle/>
          <a:p>
            <a:pPr marL="0" marR="0" indent="0" algn="l">
              <a:lnSpc>
                <a:spcPct val="119000"/>
              </a:lnSpc>
              <a:spcAft>
                <a:spcPts val="600"/>
              </a:spcAft>
              <a:buNone/>
            </a:pPr>
            <a:r>
              <a:rPr lang="en-GB" sz="3200" kern="1400" dirty="0">
                <a:ln>
                  <a:noFill/>
                </a:ln>
                <a:solidFill>
                  <a:srgbClr val="000000"/>
                </a:solidFill>
                <a:effectLst/>
                <a:latin typeface="Calibri" panose="020F0502020204030204" pitchFamily="34" charset="0"/>
              </a:rPr>
              <a:t> Wellbeing can be understood as </a:t>
            </a:r>
            <a:r>
              <a:rPr lang="en-GB" sz="3200" b="1" kern="1400" dirty="0">
                <a:ln>
                  <a:noFill/>
                </a:ln>
                <a:solidFill>
                  <a:srgbClr val="000000"/>
                </a:solidFill>
                <a:effectLst/>
                <a:latin typeface="Calibri" panose="020F0502020204030204" pitchFamily="34" charset="0"/>
              </a:rPr>
              <a:t>how people feel and how they function both on a personal and social level, and how they evaluate their lives as a whole</a:t>
            </a:r>
            <a:r>
              <a:rPr lang="en-GB" sz="3200" kern="1400" dirty="0">
                <a:ln>
                  <a:noFill/>
                </a:ln>
                <a:solidFill>
                  <a:srgbClr val="000000"/>
                </a:solidFill>
                <a:effectLst/>
                <a:latin typeface="Calibri" panose="020F0502020204030204" pitchFamily="34" charset="0"/>
              </a:rPr>
              <a:t>  </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31205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AD36A-F144-D669-0087-F4D9DAC4D892}"/>
              </a:ext>
            </a:extLst>
          </p:cNvPr>
          <p:cNvSpPr txBox="1"/>
          <p:nvPr/>
        </p:nvSpPr>
        <p:spPr>
          <a:xfrm>
            <a:off x="882127" y="1054249"/>
            <a:ext cx="7573384" cy="3873625"/>
          </a:xfrm>
          <a:prstGeom prst="rect">
            <a:avLst/>
          </a:prstGeom>
          <a:noFill/>
        </p:spPr>
        <p:txBody>
          <a:bodyPr wrap="square">
            <a:spAutoFit/>
          </a:bodyPr>
          <a:lstStyle/>
          <a:p>
            <a:pPr marL="0" marR="0" indent="0" algn="l">
              <a:lnSpc>
                <a:spcPct val="119000"/>
              </a:lnSpc>
              <a:spcAft>
                <a:spcPts val="600"/>
              </a:spcAft>
              <a:buNone/>
            </a:pPr>
            <a:r>
              <a:rPr lang="en-GB" sz="3200" kern="1400" dirty="0">
                <a:ln>
                  <a:noFill/>
                </a:ln>
                <a:solidFill>
                  <a:srgbClr val="000000"/>
                </a:solidFill>
                <a:effectLst/>
                <a:latin typeface="Calibri" panose="020F0502020204030204" pitchFamily="34" charset="0"/>
              </a:rPr>
              <a:t>Well-being is </a:t>
            </a:r>
            <a:r>
              <a:rPr lang="en-GB" sz="3200" b="1" kern="1400" dirty="0">
                <a:ln>
                  <a:noFill/>
                </a:ln>
                <a:solidFill>
                  <a:srgbClr val="000000"/>
                </a:solidFill>
                <a:effectLst/>
                <a:latin typeface="Calibri" panose="020F0502020204030204" pitchFamily="34" charset="0"/>
              </a:rPr>
              <a:t>the experience of health, happiness, and prosperity</a:t>
            </a:r>
            <a:r>
              <a:rPr lang="en-GB" sz="3200" kern="1400" dirty="0">
                <a:ln>
                  <a:noFill/>
                </a:ln>
                <a:solidFill>
                  <a:srgbClr val="000000"/>
                </a:solidFill>
                <a:effectLst/>
                <a:latin typeface="Calibri" panose="020F0502020204030204" pitchFamily="34" charset="0"/>
              </a:rPr>
              <a:t>. It includes having good mental health, high life satisfaction, a sense of meaning or purpose, and the ability to manage stress. More generally, well-being is just feeling well </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401333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DA023A-993F-3A99-0890-0EEC6E49EE0E}"/>
              </a:ext>
            </a:extLst>
          </p:cNvPr>
          <p:cNvSpPr txBox="1"/>
          <p:nvPr/>
        </p:nvSpPr>
        <p:spPr>
          <a:xfrm>
            <a:off x="849854" y="806825"/>
            <a:ext cx="7207624" cy="4459619"/>
          </a:xfrm>
          <a:prstGeom prst="rect">
            <a:avLst/>
          </a:prstGeom>
          <a:noFill/>
        </p:spPr>
        <p:txBody>
          <a:bodyPr wrap="square">
            <a:spAutoFit/>
          </a:bodyPr>
          <a:lstStyle/>
          <a:p>
            <a:pPr marL="0" marR="0" indent="0" algn="l">
              <a:lnSpc>
                <a:spcPct val="119000"/>
              </a:lnSpc>
              <a:spcAft>
                <a:spcPts val="600"/>
              </a:spcAft>
              <a:buNone/>
            </a:pPr>
            <a:r>
              <a:rPr lang="en-GB" sz="3200" kern="1400" dirty="0">
                <a:ln>
                  <a:noFill/>
                </a:ln>
                <a:solidFill>
                  <a:srgbClr val="000000"/>
                </a:solidFill>
                <a:effectLst/>
                <a:latin typeface="Calibri" panose="020F0502020204030204" pitchFamily="34" charset="0"/>
              </a:rPr>
              <a:t>Wellbeing is a combination of </a:t>
            </a:r>
            <a:r>
              <a:rPr lang="en-GB" sz="3200" b="1" kern="1400" dirty="0">
                <a:ln>
                  <a:noFill/>
                </a:ln>
                <a:solidFill>
                  <a:srgbClr val="000000"/>
                </a:solidFill>
                <a:effectLst/>
                <a:latin typeface="Calibri" panose="020F0502020204030204" pitchFamily="34" charset="0"/>
              </a:rPr>
              <a:t>our physical self, our financial security, loving what we do each day, the quality of our relationships and contributing to our communities</a:t>
            </a:r>
            <a:r>
              <a:rPr lang="en-GB" sz="3200" kern="1400" dirty="0">
                <a:ln>
                  <a:noFill/>
                </a:ln>
                <a:solidFill>
                  <a:srgbClr val="000000"/>
                </a:solidFill>
                <a:effectLst/>
                <a:latin typeface="Calibri" panose="020F0502020204030204" pitchFamily="34" charset="0"/>
              </a:rPr>
              <a:t>. Wellbeing is about a mindful, purposeful life. And it looks different for every person. </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416361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95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19EBB-A8D5-ADD2-C967-D9705BE63DC4}"/>
              </a:ext>
            </a:extLst>
          </p:cNvPr>
          <p:cNvSpPr txBox="1"/>
          <p:nvPr/>
        </p:nvSpPr>
        <p:spPr>
          <a:xfrm>
            <a:off x="650837" y="989704"/>
            <a:ext cx="7842325" cy="4664418"/>
          </a:xfrm>
          <a:prstGeom prst="rect">
            <a:avLst/>
          </a:prstGeom>
          <a:noFill/>
        </p:spPr>
        <p:txBody>
          <a:bodyPr wrap="square">
            <a:spAutoFit/>
          </a:bodyPr>
          <a:lstStyle/>
          <a:p>
            <a:pPr marL="0" marR="0" indent="0" algn="l">
              <a:lnSpc>
                <a:spcPct val="119000"/>
              </a:lnSpc>
              <a:spcAft>
                <a:spcPts val="600"/>
              </a:spcAft>
            </a:pPr>
            <a:r>
              <a:rPr lang="en-GB" sz="3600" kern="1400" dirty="0">
                <a:ln>
                  <a:noFill/>
                </a:ln>
                <a:solidFill>
                  <a:srgbClr val="000000"/>
                </a:solidFill>
                <a:effectLst/>
                <a:latin typeface="Calibri" panose="020F0502020204030204" pitchFamily="34" charset="0"/>
              </a:rPr>
              <a:t>What do we offer to our church communities as tools, exercises, practices or disciplines that raises the degree of spiritual wellbeing, that offers a pathway to a deeper sense of Shalom. What are these exercises, practices and   disciplines and how do we offer them? </a:t>
            </a:r>
          </a:p>
        </p:txBody>
      </p:sp>
    </p:spTree>
    <p:extLst>
      <p:ext uri="{BB962C8B-B14F-4D97-AF65-F5344CB8AC3E}">
        <p14:creationId xmlns:p14="http://schemas.microsoft.com/office/powerpoint/2010/main" val="3075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601F40-7D31-3C5C-222E-1BA153B06F0E}"/>
              </a:ext>
            </a:extLst>
          </p:cNvPr>
          <p:cNvSpPr txBox="1"/>
          <p:nvPr/>
        </p:nvSpPr>
        <p:spPr>
          <a:xfrm>
            <a:off x="613186" y="1290918"/>
            <a:ext cx="8186569" cy="4616648"/>
          </a:xfrm>
          <a:prstGeom prst="rect">
            <a:avLst/>
          </a:prstGeom>
          <a:noFill/>
        </p:spPr>
        <p:txBody>
          <a:bodyPr wrap="square">
            <a:spAutoFit/>
          </a:bodyPr>
          <a:lstStyle/>
          <a:p>
            <a:pPr marL="0" marR="0" indent="0" algn="ctr">
              <a:buNone/>
            </a:pPr>
            <a:r>
              <a:rPr lang="en-GB" sz="3200" b="1" kern="1400" dirty="0">
                <a:ln>
                  <a:noFill/>
                </a:ln>
                <a:solidFill>
                  <a:srgbClr val="000000"/>
                </a:solidFill>
                <a:effectLst/>
                <a:latin typeface="Calibri" panose="020F0502020204030204" pitchFamily="34" charset="0"/>
              </a:rPr>
              <a:t>Maintaining wellbeing in a time of change </a:t>
            </a:r>
            <a:endParaRPr lang="en-GB" sz="900" kern="1400" dirty="0">
              <a:ln>
                <a:noFill/>
              </a:ln>
              <a:solidFill>
                <a:srgbClr val="000000"/>
              </a:solidFill>
              <a:effectLst/>
              <a:latin typeface="Calibri" panose="020F0502020204030204" pitchFamily="34" charset="0"/>
            </a:endParaRPr>
          </a:p>
          <a:p>
            <a:pPr marL="0" marR="0" indent="0" algn="l">
              <a:buNone/>
            </a:pPr>
            <a:r>
              <a:rPr lang="en-GB" sz="900" b="1" kern="1400" dirty="0">
                <a:ln>
                  <a:noFill/>
                </a:ln>
                <a:solidFill>
                  <a:srgbClr val="000000"/>
                </a:solidFill>
                <a:effectLst/>
                <a:latin typeface="Calibri" panose="020F0502020204030204" pitchFamily="34" charset="0"/>
              </a:rPr>
              <a:t> </a:t>
            </a:r>
          </a:p>
          <a:p>
            <a:pPr marL="0" marR="0" indent="0" algn="l">
              <a:buNone/>
            </a:pPr>
            <a:endParaRPr lang="en-GB" kern="1400" dirty="0">
              <a:ln>
                <a:noFill/>
              </a:ln>
              <a:solidFill>
                <a:srgbClr val="000000"/>
              </a:solidFill>
              <a:effectLst/>
              <a:latin typeface="Calibri" panose="020F0502020204030204" pitchFamily="34" charset="0"/>
            </a:endParaRPr>
          </a:p>
          <a:p>
            <a:pPr marL="0" marR="0" indent="0" algn="l">
              <a:buNone/>
            </a:pPr>
            <a:r>
              <a:rPr lang="en-GB" sz="3200" kern="1400" dirty="0">
                <a:ln>
                  <a:noFill/>
                </a:ln>
                <a:solidFill>
                  <a:srgbClr val="000000"/>
                </a:solidFill>
                <a:effectLst/>
                <a:latin typeface="Calibri" panose="020F0502020204030204" pitchFamily="34" charset="0"/>
              </a:rPr>
              <a:t>First a general look at maintaining wellbeing.</a:t>
            </a:r>
          </a:p>
          <a:p>
            <a:pPr marL="0" marR="0" indent="0" algn="l">
              <a:buNone/>
            </a:pPr>
            <a:endParaRPr lang="en-GB" sz="3200" kern="1400" dirty="0">
              <a:solidFill>
                <a:srgbClr val="000000"/>
              </a:solidFill>
              <a:latin typeface="Calibri" panose="020F0502020204030204" pitchFamily="34" charset="0"/>
            </a:endParaRPr>
          </a:p>
          <a:p>
            <a:pPr marL="0" marR="0" indent="0" algn="l">
              <a:buNone/>
            </a:pPr>
            <a:r>
              <a:rPr lang="en-GB" sz="3200" kern="1400" dirty="0">
                <a:ln>
                  <a:noFill/>
                </a:ln>
                <a:solidFill>
                  <a:srgbClr val="000000"/>
                </a:solidFill>
                <a:effectLst/>
                <a:latin typeface="Calibri" panose="020F0502020204030204" pitchFamily="34" charset="0"/>
              </a:rPr>
              <a:t>Then we will explore what the specific ‘changes’ might be in relation to ministry. </a:t>
            </a:r>
          </a:p>
          <a:p>
            <a:pPr marL="0" marR="0" indent="0" algn="l">
              <a:buNone/>
            </a:pPr>
            <a:endParaRPr lang="en-GB" sz="3200" kern="1400" dirty="0">
              <a:solidFill>
                <a:srgbClr val="000000"/>
              </a:solidFill>
              <a:latin typeface="Calibri" panose="020F0502020204030204" pitchFamily="34" charset="0"/>
            </a:endParaRPr>
          </a:p>
          <a:p>
            <a:pPr marL="0" marR="0" indent="0" algn="l">
              <a:buNone/>
            </a:pPr>
            <a:r>
              <a:rPr lang="en-GB" sz="3200" kern="1400" dirty="0">
                <a:ln>
                  <a:noFill/>
                </a:ln>
                <a:solidFill>
                  <a:srgbClr val="000000"/>
                </a:solidFill>
                <a:effectLst/>
                <a:latin typeface="Calibri" panose="020F0502020204030204" pitchFamily="34" charset="0"/>
              </a:rPr>
              <a:t>Then we will look at how we maintain wellbeing in relation to those changes.</a:t>
            </a:r>
          </a:p>
          <a:p>
            <a:pPr marL="0" marR="0" indent="0" algn="l"/>
            <a:r>
              <a:rPr lang="en-GB" sz="1100" kern="1400" dirty="0">
                <a:ln>
                  <a:noFill/>
                </a:ln>
                <a:solidFill>
                  <a:srgbClr val="000000"/>
                </a:solidFill>
                <a:effectLst/>
                <a:latin typeface="Calibri" panose="020F0502020204030204" pitchFamily="34" charset="0"/>
              </a:rPr>
              <a:t> </a:t>
            </a:r>
          </a:p>
        </p:txBody>
      </p:sp>
      <p:sp>
        <p:nvSpPr>
          <p:cNvPr id="7" name="TextBox 6">
            <a:extLst>
              <a:ext uri="{FF2B5EF4-FFF2-40B4-BE49-F238E27FC236}">
                <a16:creationId xmlns:a16="http://schemas.microsoft.com/office/drawing/2014/main" id="{97B2E9F4-5860-A67B-F4B1-43CA17010A1B}"/>
              </a:ext>
            </a:extLst>
          </p:cNvPr>
          <p:cNvSpPr txBox="1"/>
          <p:nvPr/>
        </p:nvSpPr>
        <p:spPr>
          <a:xfrm>
            <a:off x="-328109" y="213367"/>
            <a:ext cx="4572000" cy="646331"/>
          </a:xfrm>
          <a:prstGeom prst="rect">
            <a:avLst/>
          </a:prstGeom>
          <a:noFill/>
        </p:spPr>
        <p:txBody>
          <a:bodyPr wrap="square">
            <a:spAutoFit/>
          </a:bodyPr>
          <a:lstStyle/>
          <a:p>
            <a:pPr marL="0" marR="0" indent="0" algn="ctr">
              <a:buNone/>
            </a:pPr>
            <a:r>
              <a:rPr lang="en-GB" sz="3600" kern="1400" dirty="0">
                <a:ln>
                  <a:noFill/>
                </a:ln>
                <a:solidFill>
                  <a:srgbClr val="000000"/>
                </a:solidFill>
                <a:effectLst/>
                <a:latin typeface="Calibri" panose="020F0502020204030204" pitchFamily="34" charset="0"/>
              </a:rPr>
              <a:t>Section Three</a:t>
            </a:r>
          </a:p>
        </p:txBody>
      </p:sp>
    </p:spTree>
    <p:extLst>
      <p:ext uri="{BB962C8B-B14F-4D97-AF65-F5344CB8AC3E}">
        <p14:creationId xmlns:p14="http://schemas.microsoft.com/office/powerpoint/2010/main" val="332209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5C962D6-0FCD-4AA5-CE73-8341B890A018}"/>
              </a:ext>
            </a:extLst>
          </p:cNvPr>
          <p:cNvGraphicFramePr>
            <a:graphicFrameLocks noGrp="1"/>
          </p:cNvGraphicFramePr>
          <p:nvPr>
            <p:extLst>
              <p:ext uri="{D42A27DB-BD31-4B8C-83A1-F6EECF244321}">
                <p14:modId xmlns:p14="http://schemas.microsoft.com/office/powerpoint/2010/main" val="1821112369"/>
              </p:ext>
            </p:extLst>
          </p:nvPr>
        </p:nvGraphicFramePr>
        <p:xfrm>
          <a:off x="577326" y="310477"/>
          <a:ext cx="8179398" cy="6154869"/>
        </p:xfrm>
        <a:graphic>
          <a:graphicData uri="http://schemas.openxmlformats.org/drawingml/2006/table">
            <a:tbl>
              <a:tblPr firstRow="1" bandRow="1">
                <a:tableStyleId>{5C22544A-7EE6-4342-B048-85BDC9FD1C3A}</a:tableStyleId>
              </a:tblPr>
              <a:tblGrid>
                <a:gridCol w="2726466">
                  <a:extLst>
                    <a:ext uri="{9D8B030D-6E8A-4147-A177-3AD203B41FA5}">
                      <a16:colId xmlns:a16="http://schemas.microsoft.com/office/drawing/2014/main" val="593601304"/>
                    </a:ext>
                  </a:extLst>
                </a:gridCol>
                <a:gridCol w="2726466">
                  <a:extLst>
                    <a:ext uri="{9D8B030D-6E8A-4147-A177-3AD203B41FA5}">
                      <a16:colId xmlns:a16="http://schemas.microsoft.com/office/drawing/2014/main" val="1335001280"/>
                    </a:ext>
                  </a:extLst>
                </a:gridCol>
                <a:gridCol w="2726466">
                  <a:extLst>
                    <a:ext uri="{9D8B030D-6E8A-4147-A177-3AD203B41FA5}">
                      <a16:colId xmlns:a16="http://schemas.microsoft.com/office/drawing/2014/main" val="591497318"/>
                    </a:ext>
                  </a:extLst>
                </a:gridCol>
              </a:tblGrid>
              <a:tr h="1396642">
                <a:tc gridSpan="3">
                  <a:txBody>
                    <a:bodyPr/>
                    <a:lstStyle/>
                    <a:p>
                      <a:pPr algn="ctr"/>
                      <a:r>
                        <a:rPr lang="en-GB" sz="3600" b="0" dirty="0">
                          <a:solidFill>
                            <a:schemeClr val="tx1"/>
                          </a:solidFill>
                          <a:latin typeface="Calibri" panose="020F0502020204030204" pitchFamily="34" charset="0"/>
                          <a:cs typeface="Calibri" panose="020F0502020204030204" pitchFamily="34" charset="0"/>
                        </a:rPr>
                        <a:t>Maintaining Wellbeing</a:t>
                      </a:r>
                    </a:p>
                    <a:p>
                      <a:pPr algn="ctr"/>
                      <a:endParaRPr lang="en-GB" sz="1000" b="0" dirty="0">
                        <a:solidFill>
                          <a:schemeClr val="tx1"/>
                        </a:solidFill>
                        <a:latin typeface="Calibri" panose="020F0502020204030204" pitchFamily="34" charset="0"/>
                        <a:cs typeface="Calibri" panose="020F0502020204030204" pitchFamily="34" charset="0"/>
                      </a:endParaRPr>
                    </a:p>
                    <a:p>
                      <a:pPr algn="ctr"/>
                      <a:r>
                        <a:rPr lang="en-GB" sz="3600" b="0" dirty="0">
                          <a:solidFill>
                            <a:schemeClr val="tx1"/>
                          </a:solidFill>
                          <a:latin typeface="Calibri" panose="020F0502020204030204" pitchFamily="34" charset="0"/>
                          <a:cs typeface="Calibri" panose="020F0502020204030204" pitchFamily="34" charset="0"/>
                        </a:rPr>
                        <a:t>The Fundamentals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838006"/>
                  </a:ext>
                </a:extLst>
              </a:tr>
              <a:tr h="1435021">
                <a:tc>
                  <a:txBody>
                    <a:bodyPr/>
                    <a:lstStyle/>
                    <a:p>
                      <a:pPr algn="ctr"/>
                      <a:endParaRPr lang="en-GB" sz="1100" dirty="0">
                        <a:latin typeface="Calibri" panose="020F0502020204030204" pitchFamily="34" charset="0"/>
                        <a:cs typeface="Calibri" panose="020F0502020204030204" pitchFamily="34" charset="0"/>
                      </a:endParaRPr>
                    </a:p>
                    <a:p>
                      <a:pPr algn="ctr"/>
                      <a:r>
                        <a:rPr lang="en-GB" sz="3600" dirty="0">
                          <a:latin typeface="Calibri" panose="020F0502020204030204" pitchFamily="34" charset="0"/>
                          <a:cs typeface="Calibri" panose="020F0502020204030204" pitchFamily="34" charset="0"/>
                        </a:rPr>
                        <a:t>Diet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Calibri" panose="020F0502020204030204" pitchFamily="34" charset="0"/>
                          <a:ea typeface="+mn-ea"/>
                          <a:cs typeface="Calibri" panose="020F0502020204030204" pitchFamily="34" charset="0"/>
                        </a:rPr>
                        <a:t>Having a healthy diet and eating regime</a:t>
                      </a:r>
                      <a:endParaRPr lang="en-GB" sz="20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9300331"/>
                  </a:ext>
                </a:extLst>
              </a:tr>
              <a:tr h="1661603">
                <a:tc>
                  <a:txBody>
                    <a:bodyPr/>
                    <a:lstStyle/>
                    <a:p>
                      <a:pPr algn="ctr"/>
                      <a:endParaRPr lang="en-GB" sz="1400" dirty="0">
                        <a:latin typeface="Calibri" panose="020F0502020204030204" pitchFamily="34" charset="0"/>
                        <a:cs typeface="Calibri" panose="020F0502020204030204" pitchFamily="34" charset="0"/>
                      </a:endParaRPr>
                    </a:p>
                    <a:p>
                      <a:pPr algn="ctr"/>
                      <a:r>
                        <a:rPr lang="en-GB" sz="3600" dirty="0">
                          <a:latin typeface="Calibri" panose="020F0502020204030204" pitchFamily="34" charset="0"/>
                          <a:cs typeface="Calibri" panose="020F0502020204030204" pitchFamily="34" charset="0"/>
                        </a:rPr>
                        <a:t>Sleep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kern="1200" dirty="0">
                        <a:solidFill>
                          <a:schemeClr val="dk1"/>
                        </a:solidFill>
                        <a:effectLst/>
                        <a:latin typeface="Calibri" panose="020F0502020204030204" pitchFamily="34" charset="0"/>
                        <a:ea typeface="+mn-ea"/>
                        <a:cs typeface="Calibri" panose="020F0502020204030204" pitchFamily="34" charset="0"/>
                      </a:endParaRPr>
                    </a:p>
                    <a:p>
                      <a:pPr algn="ctr"/>
                      <a:r>
                        <a:rPr lang="en-GB" sz="2000" kern="1200" dirty="0">
                          <a:solidFill>
                            <a:schemeClr val="dk1"/>
                          </a:solidFill>
                          <a:effectLst/>
                          <a:latin typeface="Calibri" panose="020F0502020204030204" pitchFamily="34" charset="0"/>
                          <a:ea typeface="+mn-ea"/>
                          <a:cs typeface="Calibri" panose="020F0502020204030204" pitchFamily="34" charset="0"/>
                        </a:rPr>
                        <a:t>Getting all the sleep you need</a:t>
                      </a:r>
                      <a:endParaRPr lang="en-GB" sz="20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863779"/>
                  </a:ext>
                </a:extLst>
              </a:tr>
              <a:tr h="1661603">
                <a:tc>
                  <a:txBody>
                    <a:bodyPr/>
                    <a:lstStyle/>
                    <a:p>
                      <a:pPr algn="ctr"/>
                      <a:endParaRPr lang="en-GB" sz="1800" dirty="0">
                        <a:latin typeface="Calibri" panose="020F0502020204030204" pitchFamily="34" charset="0"/>
                        <a:cs typeface="Calibri" panose="020F0502020204030204" pitchFamily="34" charset="0"/>
                      </a:endParaRPr>
                    </a:p>
                    <a:p>
                      <a:pPr algn="ctr"/>
                      <a:r>
                        <a:rPr lang="en-GB" sz="3600" dirty="0">
                          <a:latin typeface="Calibri" panose="020F0502020204030204" pitchFamily="34" charset="0"/>
                          <a:cs typeface="Calibri" panose="020F0502020204030204" pitchFamily="34" charset="0"/>
                        </a:rPr>
                        <a:t>Exercise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kern="1200" dirty="0">
                        <a:solidFill>
                          <a:schemeClr val="dk1"/>
                        </a:solidFill>
                        <a:effectLst/>
                        <a:latin typeface="Calibri" panose="020F0502020204030204" pitchFamily="34" charset="0"/>
                        <a:ea typeface="+mn-ea"/>
                        <a:cs typeface="Calibri" panose="020F0502020204030204" pitchFamily="34" charset="0"/>
                      </a:endParaRPr>
                    </a:p>
                    <a:p>
                      <a:pPr algn="ctr"/>
                      <a:r>
                        <a:rPr lang="en-GB" sz="2000" kern="1200" dirty="0">
                          <a:solidFill>
                            <a:schemeClr val="dk1"/>
                          </a:solidFill>
                          <a:effectLst/>
                          <a:latin typeface="Calibri" panose="020F0502020204030204" pitchFamily="34" charset="0"/>
                          <a:ea typeface="+mn-ea"/>
                          <a:cs typeface="Calibri" panose="020F0502020204030204" pitchFamily="34" charset="0"/>
                        </a:rPr>
                        <a:t>Engaging in appropriate exercise</a:t>
                      </a:r>
                      <a:endParaRPr lang="en-GB" sz="20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3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28472"/>
                  </a:ext>
                </a:extLst>
              </a:tr>
            </a:tbl>
          </a:graphicData>
        </a:graphic>
      </p:graphicFrame>
      <p:pic>
        <p:nvPicPr>
          <p:cNvPr id="9" name="Picture 8">
            <a:extLst>
              <a:ext uri="{FF2B5EF4-FFF2-40B4-BE49-F238E27FC236}">
                <a16:creationId xmlns:a16="http://schemas.microsoft.com/office/drawing/2014/main" id="{CD30D289-A83A-9D82-A75E-4EA2D203AC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26478" y="1750507"/>
            <a:ext cx="1770850" cy="1360931"/>
          </a:xfrm>
          <a:prstGeom prst="rect">
            <a:avLst/>
          </a:prstGeom>
        </p:spPr>
      </p:pic>
      <p:pic>
        <p:nvPicPr>
          <p:cNvPr id="11" name="Picture 10">
            <a:extLst>
              <a:ext uri="{FF2B5EF4-FFF2-40B4-BE49-F238E27FC236}">
                <a16:creationId xmlns:a16="http://schemas.microsoft.com/office/drawing/2014/main" id="{DAA4B226-85A0-C240-3648-8314849D6B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0417" y="3238571"/>
            <a:ext cx="1971429" cy="1400000"/>
          </a:xfrm>
          <a:prstGeom prst="rect">
            <a:avLst/>
          </a:prstGeom>
        </p:spPr>
      </p:pic>
      <p:pic>
        <p:nvPicPr>
          <p:cNvPr id="12" name="Picture 11">
            <a:extLst>
              <a:ext uri="{FF2B5EF4-FFF2-40B4-BE49-F238E27FC236}">
                <a16:creationId xmlns:a16="http://schemas.microsoft.com/office/drawing/2014/main" id="{8DC1F66A-0B7E-3488-6E43-695DB2B546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6478" y="4850030"/>
            <a:ext cx="1770850" cy="1512845"/>
          </a:xfrm>
          <a:prstGeom prst="rect">
            <a:avLst/>
          </a:prstGeom>
        </p:spPr>
      </p:pic>
    </p:spTree>
    <p:extLst>
      <p:ext uri="{BB962C8B-B14F-4D97-AF65-F5344CB8AC3E}">
        <p14:creationId xmlns:p14="http://schemas.microsoft.com/office/powerpoint/2010/main" val="362657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C811-FAE3-6A92-62B5-F435777BD6AD}"/>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5D9AAD7-B30E-7A15-ADA8-4F01BC429DDA}"/>
              </a:ext>
            </a:extLst>
          </p:cNvPr>
          <p:cNvGraphicFramePr>
            <a:graphicFrameLocks noGrp="1"/>
          </p:cNvGraphicFramePr>
          <p:nvPr>
            <p:extLst>
              <p:ext uri="{D42A27DB-BD31-4B8C-83A1-F6EECF244321}">
                <p14:modId xmlns:p14="http://schemas.microsoft.com/office/powerpoint/2010/main" val="1934858767"/>
              </p:ext>
            </p:extLst>
          </p:nvPr>
        </p:nvGraphicFramePr>
        <p:xfrm>
          <a:off x="577326" y="310478"/>
          <a:ext cx="8179398" cy="1341120"/>
        </p:xfrm>
        <a:graphic>
          <a:graphicData uri="http://schemas.openxmlformats.org/drawingml/2006/table">
            <a:tbl>
              <a:tblPr firstRow="1" bandRow="1">
                <a:tableStyleId>{5C22544A-7EE6-4342-B048-85BDC9FD1C3A}</a:tableStyleId>
              </a:tblPr>
              <a:tblGrid>
                <a:gridCol w="8179398">
                  <a:extLst>
                    <a:ext uri="{9D8B030D-6E8A-4147-A177-3AD203B41FA5}">
                      <a16:colId xmlns:a16="http://schemas.microsoft.com/office/drawing/2014/main" val="593601304"/>
                    </a:ext>
                  </a:extLst>
                </a:gridCol>
              </a:tblGrid>
              <a:tr h="840373">
                <a:tc>
                  <a:txBody>
                    <a:bodyPr/>
                    <a:lstStyle/>
                    <a:p>
                      <a:pPr algn="ctr"/>
                      <a:r>
                        <a:rPr lang="en-GB" sz="3600" b="0" dirty="0">
                          <a:solidFill>
                            <a:schemeClr val="tx1"/>
                          </a:solidFill>
                          <a:latin typeface="Calibri" panose="020F0502020204030204" pitchFamily="34" charset="0"/>
                          <a:cs typeface="Calibri" panose="020F0502020204030204" pitchFamily="34" charset="0"/>
                        </a:rPr>
                        <a:t>Maintaining Wellbeing</a:t>
                      </a:r>
                    </a:p>
                    <a:p>
                      <a:pPr algn="ctr"/>
                      <a:endParaRPr lang="en-GB" sz="1000" b="0" dirty="0">
                        <a:solidFill>
                          <a:schemeClr val="tx1"/>
                        </a:solidFill>
                        <a:latin typeface="Calibri" panose="020F0502020204030204" pitchFamily="34" charset="0"/>
                        <a:cs typeface="Calibri" panose="020F0502020204030204" pitchFamily="34" charset="0"/>
                      </a:endParaRPr>
                    </a:p>
                    <a:p>
                      <a:pPr algn="ctr"/>
                      <a:r>
                        <a:rPr lang="en-GB" sz="3600" b="0" dirty="0">
                          <a:solidFill>
                            <a:schemeClr val="tx1"/>
                          </a:solidFill>
                          <a:latin typeface="Calibri" panose="020F0502020204030204" pitchFamily="34" charset="0"/>
                          <a:cs typeface="Calibri" panose="020F0502020204030204" pitchFamily="34" charset="0"/>
                        </a:rPr>
                        <a:t>The Basics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838006"/>
                  </a:ext>
                </a:extLst>
              </a:tr>
            </a:tbl>
          </a:graphicData>
        </a:graphic>
      </p:graphicFrame>
      <p:pic>
        <p:nvPicPr>
          <p:cNvPr id="2" name="Picture 1">
            <a:extLst>
              <a:ext uri="{FF2B5EF4-FFF2-40B4-BE49-F238E27FC236}">
                <a16:creationId xmlns:a16="http://schemas.microsoft.com/office/drawing/2014/main" id="{D341CEF2-D0D5-7AB8-9DAC-2038A84ECF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650" y="2106706"/>
            <a:ext cx="8712700" cy="2829260"/>
          </a:xfrm>
          <a:prstGeom prst="rect">
            <a:avLst/>
          </a:prstGeom>
        </p:spPr>
      </p:pic>
    </p:spTree>
    <p:extLst>
      <p:ext uri="{BB962C8B-B14F-4D97-AF65-F5344CB8AC3E}">
        <p14:creationId xmlns:p14="http://schemas.microsoft.com/office/powerpoint/2010/main" val="160432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D82C3B-2BC0-C73D-414B-7237BC7BB693}"/>
              </a:ext>
            </a:extLst>
          </p:cNvPr>
          <p:cNvSpPr txBox="1"/>
          <p:nvPr/>
        </p:nvSpPr>
        <p:spPr>
          <a:xfrm>
            <a:off x="537883" y="1366221"/>
            <a:ext cx="8326418" cy="2555187"/>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Then there are many techniques that people use and find helpful for maintaining and improving wellbeing</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3774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544D1E-61CD-04F8-CAC7-A76BC09FA53C}"/>
              </a:ext>
            </a:extLst>
          </p:cNvPr>
          <p:cNvSpPr txBox="1"/>
          <p:nvPr/>
        </p:nvSpPr>
        <p:spPr>
          <a:xfrm>
            <a:off x="0" y="278468"/>
            <a:ext cx="9144000"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Meditation</a:t>
            </a:r>
          </a:p>
        </p:txBody>
      </p:sp>
      <p:pic>
        <p:nvPicPr>
          <p:cNvPr id="3074" name="Picture 2" descr="4,958 God Care Stock Vectors and Vector Art | Shutterstock">
            <a:extLst>
              <a:ext uri="{FF2B5EF4-FFF2-40B4-BE49-F238E27FC236}">
                <a16:creationId xmlns:a16="http://schemas.microsoft.com/office/drawing/2014/main" id="{91AF08FA-C267-408F-E8BF-18B65EB154F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9160"/>
          <a:stretch/>
        </p:blipFill>
        <p:spPr bwMode="auto">
          <a:xfrm>
            <a:off x="188759" y="1118795"/>
            <a:ext cx="8955241" cy="526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3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A2EB77-A4EF-A7C1-E9DF-A5C7BBE3E602}"/>
              </a:ext>
            </a:extLst>
          </p:cNvPr>
          <p:cNvGraphicFramePr>
            <a:graphicFrameLocks noGrp="1"/>
          </p:cNvGraphicFramePr>
          <p:nvPr>
            <p:extLst>
              <p:ext uri="{D42A27DB-BD31-4B8C-83A1-F6EECF244321}">
                <p14:modId xmlns:p14="http://schemas.microsoft.com/office/powerpoint/2010/main" val="1886641442"/>
              </p:ext>
            </p:extLst>
          </p:nvPr>
        </p:nvGraphicFramePr>
        <p:xfrm>
          <a:off x="390861" y="672204"/>
          <a:ext cx="8362277" cy="4770691"/>
        </p:xfrm>
        <a:graphic>
          <a:graphicData uri="http://schemas.openxmlformats.org/drawingml/2006/table">
            <a:tbl>
              <a:tblPr firstRow="1" bandRow="1">
                <a:tableStyleId>{5C22544A-7EE6-4342-B048-85BDC9FD1C3A}</a:tableStyleId>
              </a:tblPr>
              <a:tblGrid>
                <a:gridCol w="1778598">
                  <a:extLst>
                    <a:ext uri="{9D8B030D-6E8A-4147-A177-3AD203B41FA5}">
                      <a16:colId xmlns:a16="http://schemas.microsoft.com/office/drawing/2014/main" val="3152926395"/>
                    </a:ext>
                  </a:extLst>
                </a:gridCol>
                <a:gridCol w="6583679">
                  <a:extLst>
                    <a:ext uri="{9D8B030D-6E8A-4147-A177-3AD203B41FA5}">
                      <a16:colId xmlns:a16="http://schemas.microsoft.com/office/drawing/2014/main" val="2873603408"/>
                    </a:ext>
                  </a:extLst>
                </a:gridCol>
              </a:tblGrid>
              <a:tr h="882938">
                <a:tc>
                  <a:txBody>
                    <a:bodyPr/>
                    <a:lstStyle/>
                    <a:p>
                      <a:r>
                        <a:rPr lang="en-GB" sz="2400" b="0" dirty="0">
                          <a:solidFill>
                            <a:schemeClr val="tx1"/>
                          </a:solidFill>
                          <a:latin typeface="Calibri" panose="020F0502020204030204" pitchFamily="34" charset="0"/>
                          <a:cs typeface="Calibri" panose="020F0502020204030204" pitchFamily="34" charset="0"/>
                        </a:rPr>
                        <a:t>First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tc>
                  <a:txBody>
                    <a:bodyPr/>
                    <a:lstStyle/>
                    <a:p>
                      <a:r>
                        <a:rPr lang="en-GB" sz="2400" b="0" kern="1400" dirty="0">
                          <a:ln>
                            <a:noFill/>
                          </a:ln>
                          <a:solidFill>
                            <a:srgbClr val="000000"/>
                          </a:solidFill>
                          <a:effectLst/>
                          <a:latin typeface="Calibri" panose="020F0502020204030204" pitchFamily="34" charset="0"/>
                          <a:cs typeface="Calibri" panose="020F0502020204030204" pitchFamily="34" charset="0"/>
                        </a:rPr>
                        <a:t>We are going to consider change and the impact of change on both individuals and society</a:t>
                      </a:r>
                      <a:endParaRPr lang="en-GB" sz="24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extLst>
                  <a:ext uri="{0D108BD9-81ED-4DB2-BD59-A6C34878D82A}">
                    <a16:rowId xmlns:a16="http://schemas.microsoft.com/office/drawing/2014/main" val="4255170495"/>
                  </a:ext>
                </a:extLst>
              </a:tr>
              <a:tr h="882938">
                <a:tc>
                  <a:txBody>
                    <a:bodyPr/>
                    <a:lstStyle/>
                    <a:p>
                      <a:r>
                        <a:rPr lang="en-GB" sz="2400" dirty="0">
                          <a:latin typeface="Calibri" panose="020F0502020204030204" pitchFamily="34" charset="0"/>
                          <a:cs typeface="Calibri" panose="020F0502020204030204" pitchFamily="34" charset="0"/>
                        </a:rPr>
                        <a:t>Second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400" dirty="0">
                          <a:ln>
                            <a:noFill/>
                          </a:ln>
                          <a:solidFill>
                            <a:srgbClr val="000000"/>
                          </a:solidFill>
                          <a:effectLst/>
                          <a:latin typeface="Calibri" panose="020F0502020204030204" pitchFamily="34" charset="0"/>
                          <a:cs typeface="Calibri" panose="020F0502020204030204" pitchFamily="34" charset="0"/>
                        </a:rPr>
                        <a:t>We are going to consider what we understand by wellbeing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extLst>
                  <a:ext uri="{0D108BD9-81ED-4DB2-BD59-A6C34878D82A}">
                    <a16:rowId xmlns:a16="http://schemas.microsoft.com/office/drawing/2014/main" val="543096751"/>
                  </a:ext>
                </a:extLst>
              </a:tr>
              <a:tr h="1238939">
                <a:tc>
                  <a:txBody>
                    <a:bodyPr/>
                    <a:lstStyle/>
                    <a:p>
                      <a:r>
                        <a:rPr lang="en-GB" sz="2400" dirty="0">
                          <a:latin typeface="Calibri" panose="020F0502020204030204" pitchFamily="34" charset="0"/>
                          <a:cs typeface="Calibri" panose="020F0502020204030204" pitchFamily="34" charset="0"/>
                        </a:rPr>
                        <a:t>Third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tc>
                  <a:txBody>
                    <a:bodyPr/>
                    <a:lstStyle/>
                    <a:p>
                      <a:r>
                        <a:rPr lang="en-GB" sz="2400" kern="1400" dirty="0">
                          <a:ln>
                            <a:noFill/>
                          </a:ln>
                          <a:solidFill>
                            <a:srgbClr val="000000"/>
                          </a:solidFill>
                          <a:effectLst/>
                          <a:latin typeface="Calibri" panose="020F0502020204030204" pitchFamily="34" charset="0"/>
                          <a:cs typeface="Calibri" panose="020F0502020204030204" pitchFamily="34" charset="0"/>
                        </a:rPr>
                        <a:t>We are going to consider what might help us better manage wellbeing – generally and specifically in relation to change and our roles in ministry.</a:t>
                      </a:r>
                      <a:endParaRPr lang="en-GB"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extLst>
                  <a:ext uri="{0D108BD9-81ED-4DB2-BD59-A6C34878D82A}">
                    <a16:rowId xmlns:a16="http://schemas.microsoft.com/office/drawing/2014/main" val="276592086"/>
                  </a:ext>
                </a:extLst>
              </a:tr>
              <a:tr h="882938">
                <a:tc>
                  <a:txBody>
                    <a:bodyPr/>
                    <a:lstStyle/>
                    <a:p>
                      <a:r>
                        <a:rPr lang="en-GB" sz="2400" dirty="0">
                          <a:latin typeface="Calibri" panose="020F0502020204030204" pitchFamily="34" charset="0"/>
                          <a:cs typeface="Calibri" panose="020F0502020204030204" pitchFamily="34" charset="0"/>
                        </a:rPr>
                        <a:t>Fourth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400" dirty="0">
                          <a:ln>
                            <a:noFill/>
                          </a:ln>
                          <a:solidFill>
                            <a:srgbClr val="000000"/>
                          </a:solidFill>
                          <a:effectLst/>
                          <a:latin typeface="Calibri" panose="020F0502020204030204" pitchFamily="34" charset="0"/>
                          <a:cs typeface="Calibri" panose="020F0502020204030204" pitchFamily="34" charset="0"/>
                        </a:rPr>
                        <a:t>I am going to share some insights I have gained into the world of mental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extLst>
                  <a:ext uri="{0D108BD9-81ED-4DB2-BD59-A6C34878D82A}">
                    <a16:rowId xmlns:a16="http://schemas.microsoft.com/office/drawing/2014/main" val="1072200068"/>
                  </a:ext>
                </a:extLst>
              </a:tr>
              <a:tr h="882938">
                <a:tc>
                  <a:txBody>
                    <a:bodyPr/>
                    <a:lstStyle/>
                    <a:p>
                      <a:r>
                        <a:rPr lang="en-GB" sz="2400" dirty="0">
                          <a:latin typeface="Calibri" panose="020F0502020204030204" pitchFamily="34" charset="0"/>
                          <a:cs typeface="Calibri" panose="020F0502020204030204" pitchFamily="34" charset="0"/>
                        </a:rPr>
                        <a:t>Fifth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tc>
                  <a:txBody>
                    <a:bodyPr/>
                    <a:lstStyle/>
                    <a:p>
                      <a:r>
                        <a:rPr lang="en-GB" sz="2400" kern="1400" dirty="0">
                          <a:ln>
                            <a:noFill/>
                          </a:ln>
                          <a:solidFill>
                            <a:srgbClr val="000000"/>
                          </a:solidFill>
                          <a:effectLst/>
                          <a:latin typeface="Calibri" panose="020F0502020204030204" pitchFamily="34" charset="0"/>
                          <a:cs typeface="Calibri" panose="020F0502020204030204" pitchFamily="34" charset="0"/>
                        </a:rPr>
                        <a:t>I am going to share a little bit more about the PeerTalk charity </a:t>
                      </a:r>
                      <a:endParaRPr lang="en-GB"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7FC"/>
                    </a:solidFill>
                  </a:tcPr>
                </a:tc>
                <a:extLst>
                  <a:ext uri="{0D108BD9-81ED-4DB2-BD59-A6C34878D82A}">
                    <a16:rowId xmlns:a16="http://schemas.microsoft.com/office/drawing/2014/main" val="1012541307"/>
                  </a:ext>
                </a:extLst>
              </a:tr>
            </a:tbl>
          </a:graphicData>
        </a:graphic>
      </p:graphicFrame>
    </p:spTree>
    <p:extLst>
      <p:ext uri="{BB962C8B-B14F-4D97-AF65-F5344CB8AC3E}">
        <p14:creationId xmlns:p14="http://schemas.microsoft.com/office/powerpoint/2010/main" val="321892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33DC40-69D5-0094-D59F-E5E741EE491F}"/>
              </a:ext>
            </a:extLst>
          </p:cNvPr>
          <p:cNvSpPr txBox="1"/>
          <p:nvPr/>
        </p:nvSpPr>
        <p:spPr>
          <a:xfrm>
            <a:off x="0" y="499000"/>
            <a:ext cx="9143999"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Distraction</a:t>
            </a:r>
          </a:p>
        </p:txBody>
      </p:sp>
      <p:pic>
        <p:nvPicPr>
          <p:cNvPr id="4" name="Picture 3">
            <a:extLst>
              <a:ext uri="{FF2B5EF4-FFF2-40B4-BE49-F238E27FC236}">
                <a16:creationId xmlns:a16="http://schemas.microsoft.com/office/drawing/2014/main" id="{86108B5A-ADB9-E6DD-40A3-CF7667928C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3175" y="1276136"/>
            <a:ext cx="5397649" cy="5397649"/>
          </a:xfrm>
          <a:prstGeom prst="rect">
            <a:avLst/>
          </a:prstGeom>
        </p:spPr>
      </p:pic>
    </p:spTree>
    <p:extLst>
      <p:ext uri="{BB962C8B-B14F-4D97-AF65-F5344CB8AC3E}">
        <p14:creationId xmlns:p14="http://schemas.microsoft.com/office/powerpoint/2010/main" val="131814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41957-CD13-3B60-C78B-A176ECF566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8183" y="1097057"/>
            <a:ext cx="8627633" cy="5760943"/>
          </a:xfrm>
          <a:prstGeom prst="rect">
            <a:avLst/>
          </a:prstGeom>
        </p:spPr>
      </p:pic>
      <p:sp>
        <p:nvSpPr>
          <p:cNvPr id="4" name="TextBox 3">
            <a:extLst>
              <a:ext uri="{FF2B5EF4-FFF2-40B4-BE49-F238E27FC236}">
                <a16:creationId xmlns:a16="http://schemas.microsoft.com/office/drawing/2014/main" id="{C7FE3797-62BA-D27B-060A-CF75F32FD032}"/>
              </a:ext>
            </a:extLst>
          </p:cNvPr>
          <p:cNvSpPr txBox="1"/>
          <p:nvPr/>
        </p:nvSpPr>
        <p:spPr>
          <a:xfrm>
            <a:off x="0" y="208543"/>
            <a:ext cx="9144000"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Mindfulness exercises</a:t>
            </a:r>
          </a:p>
        </p:txBody>
      </p:sp>
    </p:spTree>
    <p:extLst>
      <p:ext uri="{BB962C8B-B14F-4D97-AF65-F5344CB8AC3E}">
        <p14:creationId xmlns:p14="http://schemas.microsoft.com/office/powerpoint/2010/main" val="67327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849A-0D6D-0371-D618-AE6AED17C0E3}"/>
              </a:ext>
            </a:extLst>
          </p:cNvPr>
          <p:cNvSpPr txBox="1"/>
          <p:nvPr/>
        </p:nvSpPr>
        <p:spPr>
          <a:xfrm>
            <a:off x="0" y="412939"/>
            <a:ext cx="9144000"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Thankfulness Journal</a:t>
            </a:r>
          </a:p>
        </p:txBody>
      </p:sp>
      <p:pic>
        <p:nvPicPr>
          <p:cNvPr id="4" name="Picture 3">
            <a:extLst>
              <a:ext uri="{FF2B5EF4-FFF2-40B4-BE49-F238E27FC236}">
                <a16:creationId xmlns:a16="http://schemas.microsoft.com/office/drawing/2014/main" id="{CA0D58D7-C61A-B28D-E9F9-AB9AE7A2BB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0160" y="1426535"/>
            <a:ext cx="6951694" cy="5323887"/>
          </a:xfrm>
          <a:prstGeom prst="rect">
            <a:avLst/>
          </a:prstGeom>
        </p:spPr>
      </p:pic>
    </p:spTree>
    <p:extLst>
      <p:ext uri="{BB962C8B-B14F-4D97-AF65-F5344CB8AC3E}">
        <p14:creationId xmlns:p14="http://schemas.microsoft.com/office/powerpoint/2010/main" val="95863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54B40-F416-CE0D-28CE-A0E71769CCBB}"/>
              </a:ext>
            </a:extLst>
          </p:cNvPr>
          <p:cNvSpPr txBox="1"/>
          <p:nvPr/>
        </p:nvSpPr>
        <p:spPr>
          <a:xfrm>
            <a:off x="0" y="230058"/>
            <a:ext cx="9144000"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Taking a break - a holiday</a:t>
            </a:r>
          </a:p>
        </p:txBody>
      </p:sp>
      <p:pic>
        <p:nvPicPr>
          <p:cNvPr id="4" name="Picture 3">
            <a:extLst>
              <a:ext uri="{FF2B5EF4-FFF2-40B4-BE49-F238E27FC236}">
                <a16:creationId xmlns:a16="http://schemas.microsoft.com/office/drawing/2014/main" id="{2A777C32-C38D-09C5-F520-1DD9DB7964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468" y="1346051"/>
            <a:ext cx="7713063" cy="5142042"/>
          </a:xfrm>
          <a:prstGeom prst="rect">
            <a:avLst/>
          </a:prstGeom>
        </p:spPr>
      </p:pic>
    </p:spTree>
    <p:extLst>
      <p:ext uri="{BB962C8B-B14F-4D97-AF65-F5344CB8AC3E}">
        <p14:creationId xmlns:p14="http://schemas.microsoft.com/office/powerpoint/2010/main" val="359380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18CCB8-B5A9-B850-EA50-58411EEAB6ED}"/>
              </a:ext>
            </a:extLst>
          </p:cNvPr>
          <p:cNvSpPr txBox="1"/>
          <p:nvPr/>
        </p:nvSpPr>
        <p:spPr>
          <a:xfrm>
            <a:off x="0" y="262332"/>
            <a:ext cx="9144000"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Treating yourself to something you enjoy</a:t>
            </a:r>
          </a:p>
        </p:txBody>
      </p:sp>
      <p:pic>
        <p:nvPicPr>
          <p:cNvPr id="4" name="Picture 3">
            <a:extLst>
              <a:ext uri="{FF2B5EF4-FFF2-40B4-BE49-F238E27FC236}">
                <a16:creationId xmlns:a16="http://schemas.microsoft.com/office/drawing/2014/main" id="{DBB95D34-B9EF-F5B3-6B6C-3CB176AA13F6}"/>
              </a:ext>
            </a:extLst>
          </p:cNvPr>
          <p:cNvPicPr>
            <a:picLocks noChangeAspect="1"/>
          </p:cNvPicPr>
          <p:nvPr/>
        </p:nvPicPr>
        <p:blipFill>
          <a:blip r:embed="rId2">
            <a:extLst>
              <a:ext uri="{28A0092B-C50C-407E-A947-70E740481C1C}">
                <a14:useLocalDpi xmlns:a14="http://schemas.microsoft.com/office/drawing/2010/main"/>
              </a:ext>
            </a:extLst>
          </a:blip>
          <a:srcRect t="6745" b="11999"/>
          <a:stretch/>
        </p:blipFill>
        <p:spPr>
          <a:xfrm>
            <a:off x="1397000" y="1129552"/>
            <a:ext cx="6350000" cy="5572461"/>
          </a:xfrm>
          <a:prstGeom prst="rect">
            <a:avLst/>
          </a:prstGeom>
        </p:spPr>
      </p:pic>
    </p:spTree>
    <p:extLst>
      <p:ext uri="{BB962C8B-B14F-4D97-AF65-F5344CB8AC3E}">
        <p14:creationId xmlns:p14="http://schemas.microsoft.com/office/powerpoint/2010/main" val="4208725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12443E-E23E-B1E6-80E1-305DD6B86644}"/>
              </a:ext>
            </a:extLst>
          </p:cNvPr>
          <p:cNvSpPr txBox="1"/>
          <p:nvPr/>
        </p:nvSpPr>
        <p:spPr>
          <a:xfrm>
            <a:off x="0" y="133239"/>
            <a:ext cx="9144000"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Colouring books</a:t>
            </a:r>
          </a:p>
        </p:txBody>
      </p:sp>
      <p:pic>
        <p:nvPicPr>
          <p:cNvPr id="5" name="Picture 4">
            <a:extLst>
              <a:ext uri="{FF2B5EF4-FFF2-40B4-BE49-F238E27FC236}">
                <a16:creationId xmlns:a16="http://schemas.microsoft.com/office/drawing/2014/main" id="{830DF4F7-6DAE-43FF-A0EE-00D019EBA5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6531" y="1071957"/>
            <a:ext cx="4375270" cy="5652804"/>
          </a:xfrm>
          <a:prstGeom prst="rect">
            <a:avLst/>
          </a:prstGeom>
        </p:spPr>
      </p:pic>
    </p:spTree>
    <p:extLst>
      <p:ext uri="{BB962C8B-B14F-4D97-AF65-F5344CB8AC3E}">
        <p14:creationId xmlns:p14="http://schemas.microsoft.com/office/powerpoint/2010/main" val="323433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F7450D-EFB2-5566-0EBF-78E584BD9DF7}"/>
              </a:ext>
            </a:extLst>
          </p:cNvPr>
          <p:cNvSpPr txBox="1"/>
          <p:nvPr/>
        </p:nvSpPr>
        <p:spPr>
          <a:xfrm>
            <a:off x="0" y="423696"/>
            <a:ext cx="9143999" cy="708720"/>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000000"/>
                </a:solidFill>
                <a:effectLst/>
                <a:latin typeface="Calibri" panose="020F0502020204030204" pitchFamily="34" charset="0"/>
              </a:rPr>
              <a:t>Go ‘off grid’ for a while (no phone or email)</a:t>
            </a:r>
          </a:p>
        </p:txBody>
      </p:sp>
      <p:pic>
        <p:nvPicPr>
          <p:cNvPr id="4" name="Picture 3">
            <a:extLst>
              <a:ext uri="{FF2B5EF4-FFF2-40B4-BE49-F238E27FC236}">
                <a16:creationId xmlns:a16="http://schemas.microsoft.com/office/drawing/2014/main" id="{679104C9-A938-6113-6B09-4DFB4C186D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8719" y="1269403"/>
            <a:ext cx="4086561" cy="5448748"/>
          </a:xfrm>
          <a:prstGeom prst="rect">
            <a:avLst/>
          </a:prstGeom>
        </p:spPr>
      </p:pic>
    </p:spTree>
    <p:extLst>
      <p:ext uri="{BB962C8B-B14F-4D97-AF65-F5344CB8AC3E}">
        <p14:creationId xmlns:p14="http://schemas.microsoft.com/office/powerpoint/2010/main" val="1959579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ACEFB9-329C-9CB5-2537-D09C393DCBC0}"/>
              </a:ext>
            </a:extLst>
          </p:cNvPr>
          <p:cNvSpPr txBox="1"/>
          <p:nvPr/>
        </p:nvSpPr>
        <p:spPr>
          <a:xfrm>
            <a:off x="0" y="311972"/>
            <a:ext cx="9144000" cy="707886"/>
          </a:xfrm>
          <a:prstGeom prst="rect">
            <a:avLst/>
          </a:prstGeom>
          <a:noFill/>
        </p:spPr>
        <p:txBody>
          <a:bodyPr wrap="square">
            <a:spAutoFit/>
          </a:bodyPr>
          <a:lstStyle/>
          <a:p>
            <a:pPr algn="ctr"/>
            <a:r>
              <a:rPr lang="en-GB" sz="4000" dirty="0"/>
              <a:t>Have a relaxing bath </a:t>
            </a:r>
          </a:p>
        </p:txBody>
      </p:sp>
      <p:pic>
        <p:nvPicPr>
          <p:cNvPr id="5" name="Picture 4">
            <a:extLst>
              <a:ext uri="{FF2B5EF4-FFF2-40B4-BE49-F238E27FC236}">
                <a16:creationId xmlns:a16="http://schemas.microsoft.com/office/drawing/2014/main" id="{F02D220C-1B16-0EEA-9547-E072581621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7372" y="1148950"/>
            <a:ext cx="8289255" cy="5526170"/>
          </a:xfrm>
          <a:prstGeom prst="rect">
            <a:avLst/>
          </a:prstGeom>
        </p:spPr>
      </p:pic>
    </p:spTree>
    <p:extLst>
      <p:ext uri="{BB962C8B-B14F-4D97-AF65-F5344CB8AC3E}">
        <p14:creationId xmlns:p14="http://schemas.microsoft.com/office/powerpoint/2010/main" val="426268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B5470F-8BFB-DB89-8FE4-0A75E3091A6E}"/>
              </a:ext>
            </a:extLst>
          </p:cNvPr>
          <p:cNvSpPr txBox="1"/>
          <p:nvPr/>
        </p:nvSpPr>
        <p:spPr>
          <a:xfrm>
            <a:off x="0" y="380666"/>
            <a:ext cx="9144000"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Listen to relaxing music</a:t>
            </a:r>
          </a:p>
        </p:txBody>
      </p:sp>
      <p:pic>
        <p:nvPicPr>
          <p:cNvPr id="4" name="Picture 3">
            <a:extLst>
              <a:ext uri="{FF2B5EF4-FFF2-40B4-BE49-F238E27FC236}">
                <a16:creationId xmlns:a16="http://schemas.microsoft.com/office/drawing/2014/main" id="{AD8BAE19-3B45-1DCD-C1E2-6B8512D485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6077" y="1403981"/>
            <a:ext cx="5088366" cy="5291901"/>
          </a:xfrm>
          <a:prstGeom prst="rect">
            <a:avLst/>
          </a:prstGeom>
        </p:spPr>
      </p:pic>
    </p:spTree>
    <p:extLst>
      <p:ext uri="{BB962C8B-B14F-4D97-AF65-F5344CB8AC3E}">
        <p14:creationId xmlns:p14="http://schemas.microsoft.com/office/powerpoint/2010/main" val="367501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536D2-2E52-D36C-1FC2-C40E47D0919A}"/>
              </a:ext>
            </a:extLst>
          </p:cNvPr>
          <p:cNvSpPr txBox="1"/>
          <p:nvPr/>
        </p:nvSpPr>
        <p:spPr>
          <a:xfrm>
            <a:off x="311972" y="570847"/>
            <a:ext cx="3044414" cy="3785652"/>
          </a:xfrm>
          <a:prstGeom prst="rect">
            <a:avLst/>
          </a:prstGeom>
          <a:noFill/>
        </p:spPr>
        <p:txBody>
          <a:bodyPr wrap="square">
            <a:spAutoFit/>
          </a:bodyPr>
          <a:lstStyle/>
          <a:p>
            <a:pPr marL="0" marR="0" indent="0" algn="ctr">
              <a:buNone/>
            </a:pPr>
            <a:r>
              <a:rPr lang="en-GB" sz="4000" kern="1400" dirty="0">
                <a:ln>
                  <a:noFill/>
                </a:ln>
                <a:solidFill>
                  <a:srgbClr val="000000"/>
                </a:solidFill>
                <a:effectLst/>
                <a:latin typeface="Calibri" panose="020F0502020204030204" pitchFamily="34" charset="0"/>
              </a:rPr>
              <a:t>Let out your feelings on paper </a:t>
            </a:r>
          </a:p>
          <a:p>
            <a:pPr marL="0" marR="0" indent="0" algn="ctr">
              <a:buNone/>
            </a:pPr>
            <a:r>
              <a:rPr lang="en-GB" sz="4000" kern="1400" dirty="0">
                <a:ln>
                  <a:noFill/>
                </a:ln>
                <a:solidFill>
                  <a:srgbClr val="000000"/>
                </a:solidFill>
                <a:effectLst/>
                <a:latin typeface="Calibri" panose="020F0502020204030204" pitchFamily="34" charset="0"/>
              </a:rPr>
              <a:t>or shout them from a mountain</a:t>
            </a:r>
          </a:p>
        </p:txBody>
      </p:sp>
      <p:pic>
        <p:nvPicPr>
          <p:cNvPr id="4" name="Picture 3">
            <a:extLst>
              <a:ext uri="{FF2B5EF4-FFF2-40B4-BE49-F238E27FC236}">
                <a16:creationId xmlns:a16="http://schemas.microsoft.com/office/drawing/2014/main" id="{074F3FF7-A6FC-5FA3-9DC1-6723482A9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6146" y="0"/>
            <a:ext cx="4848393" cy="6858000"/>
          </a:xfrm>
          <a:prstGeom prst="rect">
            <a:avLst/>
          </a:prstGeom>
        </p:spPr>
      </p:pic>
    </p:spTree>
    <p:extLst>
      <p:ext uri="{BB962C8B-B14F-4D97-AF65-F5344CB8AC3E}">
        <p14:creationId xmlns:p14="http://schemas.microsoft.com/office/powerpoint/2010/main" val="112722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4CC26-23AE-1DAF-9589-C2EEA317EE07}"/>
              </a:ext>
            </a:extLst>
          </p:cNvPr>
          <p:cNvSpPr txBox="1"/>
          <p:nvPr/>
        </p:nvSpPr>
        <p:spPr>
          <a:xfrm>
            <a:off x="0" y="2571080"/>
            <a:ext cx="9144000" cy="1323439"/>
          </a:xfrm>
          <a:prstGeom prst="rect">
            <a:avLst/>
          </a:prstGeom>
          <a:noFill/>
        </p:spPr>
        <p:txBody>
          <a:bodyPr wrap="square">
            <a:spAutoFit/>
          </a:bodyPr>
          <a:lstStyle/>
          <a:p>
            <a:pPr algn="ctr"/>
            <a:r>
              <a:rPr lang="en-GB" sz="4000" b="0" kern="1400" dirty="0">
                <a:ln>
                  <a:noFill/>
                </a:ln>
                <a:solidFill>
                  <a:srgbClr val="000000"/>
                </a:solidFill>
                <a:effectLst/>
                <a:latin typeface="Calibri" panose="020F0502020204030204" pitchFamily="34" charset="0"/>
                <a:cs typeface="Calibri" panose="020F0502020204030204" pitchFamily="34" charset="0"/>
              </a:rPr>
              <a:t>Considering change and the impact of change on both individuals and society</a:t>
            </a:r>
            <a:endParaRPr lang="en-GB" sz="4000" dirty="0"/>
          </a:p>
        </p:txBody>
      </p:sp>
      <p:sp>
        <p:nvSpPr>
          <p:cNvPr id="2" name="TextBox 1">
            <a:extLst>
              <a:ext uri="{FF2B5EF4-FFF2-40B4-BE49-F238E27FC236}">
                <a16:creationId xmlns:a16="http://schemas.microsoft.com/office/drawing/2014/main" id="{37EF5DB1-E81E-E585-B806-672CBC4E4152}"/>
              </a:ext>
            </a:extLst>
          </p:cNvPr>
          <p:cNvSpPr txBox="1"/>
          <p:nvPr/>
        </p:nvSpPr>
        <p:spPr>
          <a:xfrm>
            <a:off x="602428" y="311972"/>
            <a:ext cx="2829261" cy="646331"/>
          </a:xfrm>
          <a:prstGeom prst="rect">
            <a:avLst/>
          </a:prstGeom>
          <a:noFill/>
        </p:spPr>
        <p:txBody>
          <a:bodyPr wrap="square" rtlCol="0">
            <a:spAutoFit/>
          </a:bodyPr>
          <a:lstStyle/>
          <a:p>
            <a:r>
              <a:rPr lang="en-GB" sz="3600" dirty="0"/>
              <a:t>Section One</a:t>
            </a:r>
          </a:p>
        </p:txBody>
      </p:sp>
    </p:spTree>
    <p:extLst>
      <p:ext uri="{BB962C8B-B14F-4D97-AF65-F5344CB8AC3E}">
        <p14:creationId xmlns:p14="http://schemas.microsoft.com/office/powerpoint/2010/main" val="684519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BB67C-548D-B61A-9B67-92548010D310}"/>
              </a:ext>
            </a:extLst>
          </p:cNvPr>
          <p:cNvSpPr txBox="1"/>
          <p:nvPr/>
        </p:nvSpPr>
        <p:spPr>
          <a:xfrm>
            <a:off x="392654" y="1232477"/>
            <a:ext cx="4572000" cy="5357364"/>
          </a:xfrm>
          <a:prstGeom prst="rect">
            <a:avLst/>
          </a:prstGeom>
          <a:noFill/>
        </p:spPr>
        <p:txBody>
          <a:bodyPr wrap="square">
            <a:spAutoFit/>
          </a:bodyPr>
          <a:lstStyle/>
          <a:p>
            <a:pPr marL="0" marR="0" indent="0" algn="l">
              <a:lnSpc>
                <a:spcPct val="119000"/>
              </a:lnSpc>
              <a:spcAft>
                <a:spcPts val="600"/>
              </a:spcAft>
              <a:buNone/>
            </a:pPr>
            <a:r>
              <a:rPr lang="en-GB" sz="3600" kern="1400" dirty="0">
                <a:ln>
                  <a:noFill/>
                </a:ln>
                <a:solidFill>
                  <a:srgbClr val="000000"/>
                </a:solidFill>
                <a:effectLst/>
                <a:latin typeface="Calibri" panose="020F0502020204030204" pitchFamily="34" charset="0"/>
              </a:rPr>
              <a:t>Being connected with others</a:t>
            </a:r>
          </a:p>
          <a:p>
            <a:pPr marL="0" marR="0" indent="0" algn="l">
              <a:lnSpc>
                <a:spcPct val="119000"/>
              </a:lnSpc>
              <a:spcAft>
                <a:spcPts val="600"/>
              </a:spcAft>
              <a:buNone/>
            </a:pPr>
            <a:r>
              <a:rPr lang="en-GB" sz="3600" kern="1400" dirty="0">
                <a:ln>
                  <a:noFill/>
                </a:ln>
                <a:solidFill>
                  <a:srgbClr val="000000"/>
                </a:solidFill>
                <a:effectLst/>
                <a:latin typeface="Calibri" panose="020F0502020204030204" pitchFamily="34" charset="0"/>
              </a:rPr>
              <a:t>Learning new things</a:t>
            </a:r>
          </a:p>
          <a:p>
            <a:pPr marL="0" marR="0" indent="0" algn="l">
              <a:lnSpc>
                <a:spcPct val="119000"/>
              </a:lnSpc>
              <a:spcAft>
                <a:spcPts val="600"/>
              </a:spcAft>
              <a:buNone/>
            </a:pPr>
            <a:r>
              <a:rPr lang="en-GB" sz="3600" kern="1400" dirty="0">
                <a:ln>
                  <a:noFill/>
                </a:ln>
                <a:solidFill>
                  <a:srgbClr val="000000"/>
                </a:solidFill>
                <a:effectLst/>
                <a:latin typeface="Calibri" panose="020F0502020204030204" pitchFamily="34" charset="0"/>
              </a:rPr>
              <a:t>Being active</a:t>
            </a:r>
          </a:p>
          <a:p>
            <a:pPr marL="0" marR="0" indent="0" algn="l">
              <a:lnSpc>
                <a:spcPct val="119000"/>
              </a:lnSpc>
              <a:spcAft>
                <a:spcPts val="600"/>
              </a:spcAft>
              <a:buNone/>
            </a:pPr>
            <a:r>
              <a:rPr lang="en-GB" sz="3600" kern="1400" dirty="0">
                <a:ln>
                  <a:noFill/>
                </a:ln>
                <a:solidFill>
                  <a:srgbClr val="000000"/>
                </a:solidFill>
                <a:effectLst/>
                <a:latin typeface="Calibri" panose="020F0502020204030204" pitchFamily="34" charset="0"/>
              </a:rPr>
              <a:t>Taking notice </a:t>
            </a:r>
          </a:p>
          <a:p>
            <a:pPr marL="0" marR="0" indent="0" algn="l">
              <a:lnSpc>
                <a:spcPct val="119000"/>
              </a:lnSpc>
              <a:spcAft>
                <a:spcPts val="600"/>
              </a:spcAft>
              <a:buNone/>
            </a:pPr>
            <a:r>
              <a:rPr lang="en-GB" sz="3600" kern="1400" dirty="0">
                <a:ln>
                  <a:noFill/>
                </a:ln>
                <a:solidFill>
                  <a:srgbClr val="000000"/>
                </a:solidFill>
                <a:effectLst/>
                <a:latin typeface="Calibri" panose="020F0502020204030204" pitchFamily="34" charset="0"/>
              </a:rPr>
              <a:t>Giving   </a:t>
            </a:r>
          </a:p>
          <a:p>
            <a:pPr marL="0" marR="0" indent="0" algn="l">
              <a:lnSpc>
                <a:spcPct val="119000"/>
              </a:lnSpc>
              <a:spcAft>
                <a:spcPts val="600"/>
              </a:spcAft>
              <a:buNone/>
            </a:pPr>
            <a:r>
              <a:rPr lang="en-GB" sz="3600" kern="1400" dirty="0">
                <a:solidFill>
                  <a:srgbClr val="000000"/>
                </a:solidFill>
                <a:latin typeface="Calibri" panose="020F0502020204030204" pitchFamily="34" charset="0"/>
              </a:rPr>
              <a:t>     Be a </a:t>
            </a:r>
            <a:r>
              <a:rPr lang="en-GB" sz="3600" b="1" kern="1400" dirty="0">
                <a:solidFill>
                  <a:srgbClr val="FF0000"/>
                </a:solidFill>
                <a:latin typeface="Calibri" panose="020F0502020204030204" pitchFamily="34" charset="0"/>
              </a:rPr>
              <a:t>CLANGER</a:t>
            </a:r>
            <a:endParaRPr lang="en-GB" sz="3600" b="1" kern="1400" dirty="0">
              <a:ln>
                <a:noFill/>
              </a:ln>
              <a:solidFill>
                <a:srgbClr val="FF0000"/>
              </a:solidFill>
              <a:effectLst/>
              <a:latin typeface="Calibri" panose="020F0502020204030204" pitchFamily="34" charset="0"/>
            </a:endParaRP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
        <p:nvSpPr>
          <p:cNvPr id="3" name="TextBox 2">
            <a:extLst>
              <a:ext uri="{FF2B5EF4-FFF2-40B4-BE49-F238E27FC236}">
                <a16:creationId xmlns:a16="http://schemas.microsoft.com/office/drawing/2014/main" id="{00D0E0E3-1E7A-8B24-8006-51014266259C}"/>
              </a:ext>
            </a:extLst>
          </p:cNvPr>
          <p:cNvSpPr txBox="1"/>
          <p:nvPr/>
        </p:nvSpPr>
        <p:spPr>
          <a:xfrm>
            <a:off x="0" y="233984"/>
            <a:ext cx="9143999" cy="777136"/>
          </a:xfrm>
          <a:prstGeom prst="rect">
            <a:avLst/>
          </a:prstGeom>
          <a:noFill/>
        </p:spPr>
        <p:txBody>
          <a:bodyPr wrap="square">
            <a:spAutoFit/>
          </a:bodyPr>
          <a:lstStyle/>
          <a:p>
            <a:pPr marL="0" marR="0" indent="0" algn="ctr">
              <a:lnSpc>
                <a:spcPct val="119000"/>
              </a:lnSpc>
              <a:spcAft>
                <a:spcPts val="600"/>
              </a:spcAft>
              <a:buNone/>
            </a:pPr>
            <a:r>
              <a:rPr lang="en-GB" sz="4000" kern="1400" dirty="0">
                <a:ln>
                  <a:noFill/>
                </a:ln>
                <a:solidFill>
                  <a:srgbClr val="000000"/>
                </a:solidFill>
                <a:effectLst/>
                <a:latin typeface="Calibri" panose="020F0502020204030204" pitchFamily="34" charset="0"/>
              </a:rPr>
              <a:t>But the five basics for everyone are… </a:t>
            </a:r>
          </a:p>
        </p:txBody>
      </p:sp>
      <p:pic>
        <p:nvPicPr>
          <p:cNvPr id="5" name="Picture 4">
            <a:extLst>
              <a:ext uri="{FF2B5EF4-FFF2-40B4-BE49-F238E27FC236}">
                <a16:creationId xmlns:a16="http://schemas.microsoft.com/office/drawing/2014/main" id="{E0423D68-1E8E-E000-9563-5768199D3C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61473" y="1490660"/>
            <a:ext cx="3411962" cy="4781552"/>
          </a:xfrm>
          <a:prstGeom prst="rect">
            <a:avLst/>
          </a:prstGeom>
        </p:spPr>
      </p:pic>
    </p:spTree>
    <p:extLst>
      <p:ext uri="{BB962C8B-B14F-4D97-AF65-F5344CB8AC3E}">
        <p14:creationId xmlns:p14="http://schemas.microsoft.com/office/powerpoint/2010/main" val="1039463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8AB692-B263-9D44-DD85-305486D545E8}"/>
              </a:ext>
            </a:extLst>
          </p:cNvPr>
          <p:cNvSpPr txBox="1"/>
          <p:nvPr/>
        </p:nvSpPr>
        <p:spPr>
          <a:xfrm>
            <a:off x="-650837" y="310185"/>
            <a:ext cx="4572000" cy="646331"/>
          </a:xfrm>
          <a:prstGeom prst="rect">
            <a:avLst/>
          </a:prstGeom>
          <a:noFill/>
        </p:spPr>
        <p:txBody>
          <a:bodyPr wrap="square">
            <a:spAutoFit/>
          </a:bodyPr>
          <a:lstStyle/>
          <a:p>
            <a:pPr marL="0" marR="0" indent="0" algn="ctr">
              <a:buNone/>
            </a:pPr>
            <a:r>
              <a:rPr lang="en-GB" sz="3600" kern="1400" dirty="0">
                <a:ln>
                  <a:noFill/>
                </a:ln>
                <a:solidFill>
                  <a:srgbClr val="000000"/>
                </a:solidFill>
                <a:effectLst/>
                <a:latin typeface="Calibri" panose="020F0502020204030204" pitchFamily="34" charset="0"/>
              </a:rPr>
              <a:t>Section Four</a:t>
            </a:r>
          </a:p>
        </p:txBody>
      </p:sp>
      <p:sp>
        <p:nvSpPr>
          <p:cNvPr id="6" name="TextBox 5">
            <a:extLst>
              <a:ext uri="{FF2B5EF4-FFF2-40B4-BE49-F238E27FC236}">
                <a16:creationId xmlns:a16="http://schemas.microsoft.com/office/drawing/2014/main" id="{6119EF56-10EF-F228-9EC9-C385FEC9B8D8}"/>
              </a:ext>
            </a:extLst>
          </p:cNvPr>
          <p:cNvSpPr txBox="1"/>
          <p:nvPr/>
        </p:nvSpPr>
        <p:spPr>
          <a:xfrm>
            <a:off x="677732" y="1667435"/>
            <a:ext cx="774550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kern="1400" dirty="0">
                <a:ln>
                  <a:noFill/>
                </a:ln>
                <a:solidFill>
                  <a:srgbClr val="000000"/>
                </a:solidFill>
                <a:effectLst/>
                <a:latin typeface="Calibri" panose="020F0502020204030204" pitchFamily="34" charset="0"/>
                <a:cs typeface="Calibri" panose="020F0502020204030204" pitchFamily="34" charset="0"/>
              </a:rPr>
              <a:t>Share some insights I have gained into the world of mental health</a:t>
            </a:r>
          </a:p>
        </p:txBody>
      </p:sp>
    </p:spTree>
    <p:extLst>
      <p:ext uri="{BB962C8B-B14F-4D97-AF65-F5344CB8AC3E}">
        <p14:creationId xmlns:p14="http://schemas.microsoft.com/office/powerpoint/2010/main" val="4184247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954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545C9D-C436-CE70-33D7-12B9DA116251}"/>
              </a:ext>
            </a:extLst>
          </p:cNvPr>
          <p:cNvSpPr txBox="1"/>
          <p:nvPr/>
        </p:nvSpPr>
        <p:spPr>
          <a:xfrm>
            <a:off x="742278" y="655948"/>
            <a:ext cx="7939143" cy="5639108"/>
          </a:xfrm>
          <a:prstGeom prst="rect">
            <a:avLst/>
          </a:prstGeom>
          <a:noFill/>
        </p:spPr>
        <p:txBody>
          <a:bodyPr wrap="square">
            <a:spAutoFit/>
          </a:bodyPr>
          <a:lstStyle/>
          <a:p>
            <a:pPr marL="0" marR="0" indent="0" algn="l">
              <a:lnSpc>
                <a:spcPct val="119000"/>
              </a:lnSpc>
              <a:spcAft>
                <a:spcPts val="600"/>
              </a:spcAft>
              <a:buNone/>
            </a:pPr>
            <a:r>
              <a:rPr lang="en-GB" sz="4000" kern="1400" dirty="0">
                <a:ln>
                  <a:noFill/>
                </a:ln>
                <a:solidFill>
                  <a:srgbClr val="000000"/>
                </a:solidFill>
                <a:effectLst/>
                <a:latin typeface="Calibri" panose="020F0502020204030204" pitchFamily="34" charset="0"/>
              </a:rPr>
              <a:t>Identify your three strongest positive emotions experienced in your role as a presbyteral minister</a:t>
            </a:r>
          </a:p>
          <a:p>
            <a:pPr marL="0" marR="0" indent="0" algn="l">
              <a:lnSpc>
                <a:spcPct val="119000"/>
              </a:lnSpc>
              <a:spcAft>
                <a:spcPts val="600"/>
              </a:spcAft>
              <a:buNone/>
            </a:pPr>
            <a:r>
              <a:rPr lang="en-GB" sz="4000" kern="1400" dirty="0">
                <a:ln>
                  <a:noFill/>
                </a:ln>
                <a:solidFill>
                  <a:srgbClr val="000000"/>
                </a:solidFill>
                <a:effectLst/>
                <a:latin typeface="Calibri" panose="020F0502020204030204" pitchFamily="34" charset="0"/>
              </a:rPr>
              <a:t> </a:t>
            </a:r>
          </a:p>
          <a:p>
            <a:pPr marL="0" marR="0" indent="0" algn="l">
              <a:lnSpc>
                <a:spcPct val="119000"/>
              </a:lnSpc>
              <a:spcAft>
                <a:spcPts val="600"/>
              </a:spcAft>
              <a:buNone/>
            </a:pPr>
            <a:r>
              <a:rPr lang="en-GB" sz="4000" kern="1400" dirty="0">
                <a:ln>
                  <a:noFill/>
                </a:ln>
                <a:solidFill>
                  <a:srgbClr val="000000"/>
                </a:solidFill>
                <a:effectLst/>
                <a:latin typeface="Calibri" panose="020F0502020204030204" pitchFamily="34" charset="0"/>
              </a:rPr>
              <a:t>Identify your three strongest negative emotions experienced as a presbyteral minister </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130750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0D762-03E4-EA69-4169-11A77BE0B3AD}"/>
              </a:ext>
            </a:extLst>
          </p:cNvPr>
          <p:cNvSpPr txBox="1"/>
          <p:nvPr/>
        </p:nvSpPr>
        <p:spPr>
          <a:xfrm>
            <a:off x="968188" y="1032734"/>
            <a:ext cx="7272170" cy="1509644"/>
          </a:xfrm>
          <a:prstGeom prst="rect">
            <a:avLst/>
          </a:prstGeom>
          <a:noFill/>
        </p:spPr>
        <p:txBody>
          <a:bodyPr wrap="square">
            <a:spAutoFit/>
          </a:bodyPr>
          <a:lstStyle/>
          <a:p>
            <a:pPr marL="0" marR="0" indent="0" algn="ctr">
              <a:lnSpc>
                <a:spcPct val="119000"/>
              </a:lnSpc>
              <a:spcAft>
                <a:spcPts val="600"/>
              </a:spcAft>
            </a:pPr>
            <a:r>
              <a:rPr lang="en-GB" sz="4000" kern="1400" dirty="0">
                <a:solidFill>
                  <a:srgbClr val="000000"/>
                </a:solidFill>
                <a:latin typeface="Calibri" panose="020F0502020204030204" pitchFamily="34" charset="0"/>
              </a:rPr>
              <a:t>S</a:t>
            </a:r>
            <a:r>
              <a:rPr lang="en-GB" sz="4000" kern="1400" dirty="0">
                <a:ln>
                  <a:noFill/>
                </a:ln>
                <a:solidFill>
                  <a:srgbClr val="000000"/>
                </a:solidFill>
                <a:effectLst/>
                <a:latin typeface="Calibri" panose="020F0502020204030204" pitchFamily="34" charset="0"/>
              </a:rPr>
              <a:t>ome insights I have gained into the world of mental health</a:t>
            </a:r>
          </a:p>
        </p:txBody>
      </p:sp>
    </p:spTree>
    <p:extLst>
      <p:ext uri="{BB962C8B-B14F-4D97-AF65-F5344CB8AC3E}">
        <p14:creationId xmlns:p14="http://schemas.microsoft.com/office/powerpoint/2010/main" val="182850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57FE0E-8DF4-0F6D-A97D-362B62AFA7AC}"/>
              </a:ext>
            </a:extLst>
          </p:cNvPr>
          <p:cNvSpPr txBox="1"/>
          <p:nvPr/>
        </p:nvSpPr>
        <p:spPr>
          <a:xfrm>
            <a:off x="462579" y="537882"/>
            <a:ext cx="8122023"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Clip – Professor Sami Timini – No known biological </a:t>
            </a:r>
            <a:r>
              <a:rPr lang="en-GB" sz="2400" dirty="0" err="1">
                <a:latin typeface="Calibri" panose="020F0502020204030204" pitchFamily="34" charset="0"/>
                <a:cs typeface="Calibri" panose="020F0502020204030204" pitchFamily="34" charset="0"/>
              </a:rPr>
              <a:t>casuses</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6661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19EF16-5420-8B4C-1D1F-8A3F55A1D6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338950" cy="6717766"/>
          </a:xfrm>
          <a:prstGeom prst="rect">
            <a:avLst/>
          </a:prstGeom>
        </p:spPr>
      </p:pic>
    </p:spTree>
    <p:extLst>
      <p:ext uri="{BB962C8B-B14F-4D97-AF65-F5344CB8AC3E}">
        <p14:creationId xmlns:p14="http://schemas.microsoft.com/office/powerpoint/2010/main" val="3933170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483AA-74AC-F9AA-8A76-D9A1BC7525E3}"/>
              </a:ext>
            </a:extLst>
          </p:cNvPr>
          <p:cNvSpPr txBox="1"/>
          <p:nvPr/>
        </p:nvSpPr>
        <p:spPr>
          <a:xfrm>
            <a:off x="344245" y="485092"/>
            <a:ext cx="8390964" cy="6124754"/>
          </a:xfrm>
          <a:prstGeom prst="rect">
            <a:avLst/>
          </a:prstGeom>
          <a:noFill/>
        </p:spPr>
        <p:txBody>
          <a:bodyPr wrap="square">
            <a:spAutoFit/>
          </a:bodyPr>
          <a:lstStyle/>
          <a:p>
            <a:r>
              <a:rPr lang="en-GB" sz="2800" b="0" i="0" u="none" strike="noStrike" dirty="0">
                <a:effectLst/>
                <a:latin typeface="Calibri" panose="020F0502020204030204" pitchFamily="34" charset="0"/>
                <a:cs typeface="Calibri" panose="020F0502020204030204" pitchFamily="34" charset="0"/>
              </a:rPr>
              <a:t>Homosexuality</a:t>
            </a:r>
            <a:r>
              <a:rPr lang="en-GB" sz="2800" b="0" i="0" dirty="0">
                <a:solidFill>
                  <a:srgbClr val="202122"/>
                </a:solidFill>
                <a:effectLst/>
                <a:latin typeface="Calibri" panose="020F0502020204030204" pitchFamily="34" charset="0"/>
                <a:cs typeface="Calibri" panose="020F0502020204030204" pitchFamily="34" charset="0"/>
              </a:rPr>
              <a:t> was classified as a </a:t>
            </a:r>
            <a:r>
              <a:rPr lang="en-GB" sz="2800" b="0" i="0" u="none" strike="noStrike" dirty="0">
                <a:effectLst/>
                <a:latin typeface="Calibri" panose="020F0502020204030204" pitchFamily="34" charset="0"/>
                <a:cs typeface="Calibri" panose="020F0502020204030204" pitchFamily="34" charset="0"/>
              </a:rPr>
              <a:t>mental disorder</a:t>
            </a:r>
            <a:r>
              <a:rPr lang="en-GB" sz="2800" b="0" i="0" dirty="0">
                <a:solidFill>
                  <a:srgbClr val="202122"/>
                </a:solidFill>
                <a:effectLst/>
                <a:latin typeface="Calibri" panose="020F0502020204030204" pitchFamily="34" charset="0"/>
                <a:cs typeface="Calibri" panose="020F0502020204030204" pitchFamily="34" charset="0"/>
              </a:rPr>
              <a:t> in the </a:t>
            </a:r>
            <a:r>
              <a:rPr lang="en-GB" sz="2800" b="0" i="1" u="none" strike="noStrike" dirty="0">
                <a:solidFill>
                  <a:srgbClr val="202122"/>
                </a:solidFill>
                <a:effectLst/>
                <a:latin typeface="Calibri" panose="020F0502020204030204" pitchFamily="34" charset="0"/>
                <a:cs typeface="Calibri" panose="020F0502020204030204" pitchFamily="34" charset="0"/>
              </a:rPr>
              <a:t>Diagnostic and Statistical Manual of Mental Disorders</a:t>
            </a:r>
            <a:r>
              <a:rPr lang="en-GB" sz="2800" b="0" i="0" dirty="0">
                <a:solidFill>
                  <a:srgbClr val="202122"/>
                </a:solidFill>
                <a:effectLst/>
                <a:latin typeface="Calibri" panose="020F0502020204030204" pitchFamily="34" charset="0"/>
                <a:cs typeface="Calibri" panose="020F0502020204030204" pitchFamily="34" charset="0"/>
              </a:rPr>
              <a:t> (DSM) beginning with the first edition, published in 1952 by the </a:t>
            </a:r>
            <a:r>
              <a:rPr lang="en-GB" sz="2800" b="0" i="0" u="none" strike="noStrike" dirty="0">
                <a:effectLst/>
                <a:latin typeface="Calibri" panose="020F0502020204030204" pitchFamily="34" charset="0"/>
                <a:cs typeface="Calibri" panose="020F0502020204030204" pitchFamily="34" charset="0"/>
              </a:rPr>
              <a:t>American Psychiatric Association</a:t>
            </a:r>
            <a:r>
              <a:rPr lang="en-GB" sz="2800" b="0" i="0" dirty="0">
                <a:solidFill>
                  <a:srgbClr val="202122"/>
                </a:solidFill>
                <a:effectLst/>
                <a:latin typeface="Calibri" panose="020F0502020204030204" pitchFamily="34" charset="0"/>
                <a:cs typeface="Calibri" panose="020F0502020204030204" pitchFamily="34" charset="0"/>
              </a:rPr>
              <a:t> (APA). This classification was challenged by </a:t>
            </a:r>
            <a:r>
              <a:rPr lang="en-GB" sz="2800" b="0" i="0" u="none" strike="noStrike" dirty="0">
                <a:effectLst/>
                <a:latin typeface="Calibri" panose="020F0502020204030204" pitchFamily="34" charset="0"/>
                <a:cs typeface="Calibri" panose="020F0502020204030204" pitchFamily="34" charset="0"/>
              </a:rPr>
              <a:t>gay rights activists</a:t>
            </a:r>
            <a:r>
              <a:rPr lang="en-GB" sz="2800" b="0" i="0" dirty="0">
                <a:solidFill>
                  <a:srgbClr val="202122"/>
                </a:solidFill>
                <a:effectLst/>
                <a:latin typeface="Calibri" panose="020F0502020204030204" pitchFamily="34" charset="0"/>
                <a:cs typeface="Calibri" panose="020F0502020204030204" pitchFamily="34" charset="0"/>
              </a:rPr>
              <a:t> during the </a:t>
            </a:r>
            <a:r>
              <a:rPr lang="en-GB" sz="2800" b="0" i="0" u="none" strike="noStrike" dirty="0">
                <a:effectLst/>
                <a:latin typeface="Calibri" panose="020F0502020204030204" pitchFamily="34" charset="0"/>
                <a:cs typeface="Calibri" panose="020F0502020204030204" pitchFamily="34" charset="0"/>
              </a:rPr>
              <a:t>gay liberation</a:t>
            </a:r>
            <a:r>
              <a:rPr lang="en-GB" sz="2800" b="0" i="0" dirty="0">
                <a:solidFill>
                  <a:srgbClr val="202122"/>
                </a:solidFill>
                <a:effectLst/>
                <a:latin typeface="Calibri" panose="020F0502020204030204" pitchFamily="34" charset="0"/>
                <a:cs typeface="Calibri" panose="020F0502020204030204" pitchFamily="34" charset="0"/>
              </a:rPr>
              <a:t> following the 1969 </a:t>
            </a:r>
            <a:r>
              <a:rPr lang="en-GB" sz="2800" b="0" i="0" u="none" strike="noStrike" dirty="0">
                <a:effectLst/>
                <a:latin typeface="Calibri" panose="020F0502020204030204" pitchFamily="34" charset="0"/>
                <a:cs typeface="Calibri" panose="020F0502020204030204" pitchFamily="34" charset="0"/>
              </a:rPr>
              <a:t>Stonewall riots</a:t>
            </a:r>
            <a:r>
              <a:rPr lang="en-GB" sz="2800" b="0" i="0" dirty="0">
                <a:solidFill>
                  <a:srgbClr val="202122"/>
                </a:solidFill>
                <a:effectLst/>
                <a:latin typeface="Calibri" panose="020F0502020204030204" pitchFamily="34" charset="0"/>
                <a:cs typeface="Calibri" panose="020F0502020204030204" pitchFamily="34" charset="0"/>
              </a:rPr>
              <a:t>, and in December 1973, the APA board of trustees voted to declassify homosexuality as a mental disorder. In 1974, the DSM was updated and homosexuality was replaced with a new diagnostic code for individuals distressed by their homosexuality, termed </a:t>
            </a:r>
            <a:r>
              <a:rPr lang="en-GB" sz="2800" b="0" i="0" u="none" strike="noStrike" dirty="0">
                <a:effectLst/>
                <a:latin typeface="Calibri" panose="020F0502020204030204" pitchFamily="34" charset="0"/>
                <a:cs typeface="Calibri" panose="020F0502020204030204" pitchFamily="34" charset="0"/>
              </a:rPr>
              <a:t>ego-dystonic sexual orientation</a:t>
            </a:r>
            <a:r>
              <a:rPr lang="en-GB" sz="2800" b="0" i="0" dirty="0">
                <a:solidFill>
                  <a:srgbClr val="202122"/>
                </a:solidFill>
                <a:effectLst/>
                <a:latin typeface="Calibri" panose="020F0502020204030204" pitchFamily="34" charset="0"/>
                <a:cs typeface="Calibri" panose="020F0502020204030204" pitchFamily="34" charset="0"/>
              </a:rPr>
              <a:t>. Distress over one's sexual orientation remained in the manual, under different names, until the </a:t>
            </a:r>
            <a:r>
              <a:rPr lang="en-GB" sz="2800" b="0" i="0" u="none" strike="noStrike" dirty="0">
                <a:effectLst/>
                <a:latin typeface="Calibri" panose="020F0502020204030204" pitchFamily="34" charset="0"/>
                <a:cs typeface="Calibri" panose="020F0502020204030204" pitchFamily="34" charset="0"/>
              </a:rPr>
              <a:t>DSM-5</a:t>
            </a:r>
            <a:r>
              <a:rPr lang="en-GB" sz="2800" b="0" i="0" dirty="0">
                <a:solidFill>
                  <a:srgbClr val="202122"/>
                </a:solidFill>
                <a:effectLst/>
                <a:latin typeface="Calibri" panose="020F0502020204030204" pitchFamily="34" charset="0"/>
                <a:cs typeface="Calibri" panose="020F0502020204030204" pitchFamily="34" charset="0"/>
              </a:rPr>
              <a:t>.</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228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94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3DD09F-2B36-932A-4863-27417504D702}"/>
              </a:ext>
            </a:extLst>
          </p:cNvPr>
          <p:cNvSpPr txBox="1"/>
          <p:nvPr/>
        </p:nvSpPr>
        <p:spPr>
          <a:xfrm>
            <a:off x="650837" y="709569"/>
            <a:ext cx="7847703"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Clip – Professor Sami Timini – Are Diagnoses helpful</a:t>
            </a:r>
          </a:p>
        </p:txBody>
      </p:sp>
    </p:spTree>
    <p:extLst>
      <p:ext uri="{BB962C8B-B14F-4D97-AF65-F5344CB8AC3E}">
        <p14:creationId xmlns:p14="http://schemas.microsoft.com/office/powerpoint/2010/main" val="322173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74541F9-BF35-A0EF-FC27-1FEE50636156}"/>
              </a:ext>
            </a:extLst>
          </p:cNvPr>
          <p:cNvGraphicFramePr>
            <a:graphicFrameLocks noGrp="1"/>
          </p:cNvGraphicFramePr>
          <p:nvPr>
            <p:extLst>
              <p:ext uri="{D42A27DB-BD31-4B8C-83A1-F6EECF244321}">
                <p14:modId xmlns:p14="http://schemas.microsoft.com/office/powerpoint/2010/main" val="1501703694"/>
              </p:ext>
            </p:extLst>
          </p:nvPr>
        </p:nvGraphicFramePr>
        <p:xfrm>
          <a:off x="806824" y="419548"/>
          <a:ext cx="7799295" cy="5877687"/>
        </p:xfrm>
        <a:graphic>
          <a:graphicData uri="http://schemas.openxmlformats.org/drawingml/2006/table">
            <a:tbl>
              <a:tblPr>
                <a:tableStyleId>{5C22544A-7EE6-4342-B048-85BDC9FD1C3A}</a:tableStyleId>
              </a:tblPr>
              <a:tblGrid>
                <a:gridCol w="2599765">
                  <a:extLst>
                    <a:ext uri="{9D8B030D-6E8A-4147-A177-3AD203B41FA5}">
                      <a16:colId xmlns:a16="http://schemas.microsoft.com/office/drawing/2014/main" val="1781314032"/>
                    </a:ext>
                  </a:extLst>
                </a:gridCol>
                <a:gridCol w="2599765">
                  <a:extLst>
                    <a:ext uri="{9D8B030D-6E8A-4147-A177-3AD203B41FA5}">
                      <a16:colId xmlns:a16="http://schemas.microsoft.com/office/drawing/2014/main" val="707534424"/>
                    </a:ext>
                  </a:extLst>
                </a:gridCol>
                <a:gridCol w="2599765">
                  <a:extLst>
                    <a:ext uri="{9D8B030D-6E8A-4147-A177-3AD203B41FA5}">
                      <a16:colId xmlns:a16="http://schemas.microsoft.com/office/drawing/2014/main" val="2309340836"/>
                    </a:ext>
                  </a:extLst>
                </a:gridCol>
              </a:tblGrid>
              <a:tr h="39945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t>1978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8397465"/>
                  </a:ext>
                </a:extLst>
              </a:tr>
              <a:tr h="399455">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Global population</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4 292 097 502</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8 021 407 192</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6546054"/>
                  </a:ext>
                </a:extLst>
              </a:tr>
              <a:tr h="399455">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UK population</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56 200 000</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67  790 000</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621104"/>
                  </a:ext>
                </a:extLst>
              </a:tr>
              <a:tr h="1045558">
                <a:tc>
                  <a:txBody>
                    <a:bodyPr/>
                    <a:lstStyle/>
                    <a:p>
                      <a:pPr marR="0" indent="0" algn="ctr" rtl="0">
                        <a:lnSpc>
                          <a:spcPct val="119000"/>
                        </a:lnSpc>
                        <a:spcAft>
                          <a:spcPts val="600"/>
                        </a:spcAft>
                      </a:pPr>
                      <a:endParaRPr lang="en-GB" sz="2400" kern="1400" dirty="0">
                        <a:ln>
                          <a:noFill/>
                        </a:ln>
                        <a:solidFill>
                          <a:srgbClr val="000000"/>
                        </a:solidFill>
                        <a:effectLst/>
                        <a:latin typeface="Calibri" panose="020F0502020204030204" pitchFamily="34" charset="0"/>
                      </a:endParaRPr>
                    </a:p>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Immigration</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endParaRPr lang="en-GB" sz="2400" kern="1400" dirty="0">
                        <a:ln>
                          <a:noFill/>
                        </a:ln>
                        <a:solidFill>
                          <a:srgbClr val="000000"/>
                        </a:solidFill>
                        <a:effectLst/>
                        <a:latin typeface="Calibri" panose="020F0502020204030204" pitchFamily="34" charset="0"/>
                      </a:endParaRPr>
                    </a:p>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72 000</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1.2 million immigrated</a:t>
                      </a:r>
                    </a:p>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479 000 emigrated</a:t>
                      </a:r>
                    </a:p>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Net – 764 000</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3392375"/>
                  </a:ext>
                </a:extLst>
              </a:tr>
              <a:tr h="399455">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House Price</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£14 279</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£294 000</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50696"/>
                  </a:ext>
                </a:extLst>
              </a:tr>
              <a:tr h="399455">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Salary</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£3 269</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£33 061</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514411"/>
                  </a:ext>
                </a:extLst>
              </a:tr>
              <a:tr h="399455">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Prison pop</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41 796</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80 798</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750000"/>
                  </a:ext>
                </a:extLst>
              </a:tr>
              <a:tr h="399455">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Registered vehicles</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18 million</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40.7 million</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8798183"/>
                  </a:ext>
                </a:extLst>
              </a:tr>
              <a:tr h="399455">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Phones</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35% of households</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81.7 million</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106430"/>
                  </a:ext>
                </a:extLst>
              </a:tr>
            </a:tbl>
          </a:graphicData>
        </a:graphic>
      </p:graphicFrame>
    </p:spTree>
    <p:extLst>
      <p:ext uri="{BB962C8B-B14F-4D97-AF65-F5344CB8AC3E}">
        <p14:creationId xmlns:p14="http://schemas.microsoft.com/office/powerpoint/2010/main" val="3214829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80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0D565-16E5-F7DC-95CF-5E6DB4E8E02D}"/>
              </a:ext>
            </a:extLst>
          </p:cNvPr>
          <p:cNvSpPr txBox="1"/>
          <p:nvPr/>
        </p:nvSpPr>
        <p:spPr>
          <a:xfrm>
            <a:off x="629322" y="860614"/>
            <a:ext cx="7885355" cy="4752711"/>
          </a:xfrm>
          <a:prstGeom prst="rect">
            <a:avLst/>
          </a:prstGeom>
          <a:noFill/>
        </p:spPr>
        <p:txBody>
          <a:bodyPr wrap="square">
            <a:spAutoFit/>
          </a:bodyPr>
          <a:lstStyle/>
          <a:p>
            <a:pPr marL="0" marR="0" indent="0" algn="l">
              <a:lnSpc>
                <a:spcPct val="119000"/>
              </a:lnSpc>
              <a:spcAft>
                <a:spcPts val="600"/>
              </a:spcAft>
              <a:buNone/>
            </a:pPr>
            <a:r>
              <a:rPr lang="en-GB" sz="4000" kern="1400" dirty="0">
                <a:ln>
                  <a:noFill/>
                </a:ln>
                <a:solidFill>
                  <a:srgbClr val="000000"/>
                </a:solidFill>
                <a:effectLst/>
                <a:latin typeface="Calibri" panose="020F0502020204030204" pitchFamily="34" charset="0"/>
              </a:rPr>
              <a:t>Consider the statement that it is better for people to be asked ‘what happened to you’ to explain their emotional struggles such as depression and anxiety, rather than, ‘what’s wrong with you? </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942763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DB0F5A-6E4D-A759-8ACF-9C17A2CFA658}"/>
              </a:ext>
            </a:extLst>
          </p:cNvPr>
          <p:cNvSpPr txBox="1"/>
          <p:nvPr/>
        </p:nvSpPr>
        <p:spPr>
          <a:xfrm>
            <a:off x="564777" y="374731"/>
            <a:ext cx="4572000" cy="369332"/>
          </a:xfrm>
          <a:prstGeom prst="rect">
            <a:avLst/>
          </a:prstGeom>
          <a:noFill/>
        </p:spPr>
        <p:txBody>
          <a:bodyPr wrap="square">
            <a:spAutoFit/>
          </a:bodyPr>
          <a:lstStyle/>
          <a:p>
            <a:r>
              <a:rPr lang="en-GB" sz="1800" dirty="0"/>
              <a:t>Section Five</a:t>
            </a:r>
          </a:p>
        </p:txBody>
      </p:sp>
      <p:sp>
        <p:nvSpPr>
          <p:cNvPr id="4" name="TextBox 3">
            <a:extLst>
              <a:ext uri="{FF2B5EF4-FFF2-40B4-BE49-F238E27FC236}">
                <a16:creationId xmlns:a16="http://schemas.microsoft.com/office/drawing/2014/main" id="{7C70009B-3F1D-B578-DF99-6BA8BD5A2F17}"/>
              </a:ext>
            </a:extLst>
          </p:cNvPr>
          <p:cNvSpPr txBox="1"/>
          <p:nvPr/>
        </p:nvSpPr>
        <p:spPr>
          <a:xfrm>
            <a:off x="731520" y="1635162"/>
            <a:ext cx="7476565" cy="1323439"/>
          </a:xfrm>
          <a:prstGeom prst="rect">
            <a:avLst/>
          </a:prstGeom>
          <a:noFill/>
        </p:spPr>
        <p:txBody>
          <a:bodyPr wrap="square" rtlCol="0">
            <a:spAutoFit/>
          </a:bodyPr>
          <a:lstStyle/>
          <a:p>
            <a:pPr algn="ctr"/>
            <a:r>
              <a:rPr lang="en-GB" sz="4000" dirty="0"/>
              <a:t>A Little bit about the </a:t>
            </a:r>
          </a:p>
          <a:p>
            <a:pPr algn="ctr"/>
            <a:r>
              <a:rPr lang="en-GB" sz="4000" dirty="0"/>
              <a:t>PeerTalk Charity</a:t>
            </a:r>
          </a:p>
        </p:txBody>
      </p:sp>
    </p:spTree>
    <p:extLst>
      <p:ext uri="{BB962C8B-B14F-4D97-AF65-F5344CB8AC3E}">
        <p14:creationId xmlns:p14="http://schemas.microsoft.com/office/powerpoint/2010/main" val="917242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CFBD1A-58BC-46CA-91B3-54401636944B}"/>
              </a:ext>
            </a:extLst>
          </p:cNvPr>
          <p:cNvSpPr txBox="1"/>
          <p:nvPr/>
        </p:nvSpPr>
        <p:spPr>
          <a:xfrm>
            <a:off x="727969" y="2505653"/>
            <a:ext cx="8025414" cy="3200876"/>
          </a:xfrm>
          <a:prstGeom prst="rect">
            <a:avLst/>
          </a:prstGeom>
          <a:noFill/>
        </p:spPr>
        <p:txBody>
          <a:bodyPr wrap="square" rtlCol="0">
            <a:spAutoFit/>
          </a:bodyPr>
          <a:lstStyle/>
          <a:p>
            <a:r>
              <a:rPr lang="en-GB" sz="4400" dirty="0"/>
              <a:t>              Aware in Ireland</a:t>
            </a:r>
          </a:p>
          <a:p>
            <a:endParaRPr lang="en-GB" sz="1400" dirty="0"/>
          </a:p>
          <a:p>
            <a:r>
              <a:rPr lang="en-GB" sz="3600" dirty="0"/>
              <a:t>National network of 40 support groups. </a:t>
            </a:r>
          </a:p>
          <a:p>
            <a:endParaRPr lang="en-GB" dirty="0"/>
          </a:p>
          <a:p>
            <a:r>
              <a:rPr lang="en-GB" sz="3600" dirty="0"/>
              <a:t>Established for over 30 years </a:t>
            </a:r>
          </a:p>
          <a:p>
            <a:endParaRPr lang="en-GB" dirty="0"/>
          </a:p>
          <a:p>
            <a:r>
              <a:rPr lang="en-GB" sz="3600" dirty="0"/>
              <a:t>Encouraging and supportive</a:t>
            </a:r>
          </a:p>
        </p:txBody>
      </p:sp>
      <p:pic>
        <p:nvPicPr>
          <p:cNvPr id="1026" name="Picture 2" descr="Aware Logo">
            <a:extLst>
              <a:ext uri="{FF2B5EF4-FFF2-40B4-BE49-F238E27FC236}">
                <a16:creationId xmlns:a16="http://schemas.microsoft.com/office/drawing/2014/main" id="{ED68CD20-E369-407A-9A26-2677FCEEF3B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79609" y="497150"/>
            <a:ext cx="48387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EA6938C-F556-45D5-A451-181AC21A9D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841" y="309131"/>
            <a:ext cx="2951163" cy="1468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80499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CFBD1A-58BC-46CA-91B3-54401636944B}"/>
              </a:ext>
            </a:extLst>
          </p:cNvPr>
          <p:cNvSpPr txBox="1"/>
          <p:nvPr/>
        </p:nvSpPr>
        <p:spPr>
          <a:xfrm>
            <a:off x="577048" y="2505653"/>
            <a:ext cx="8256233" cy="2923877"/>
          </a:xfrm>
          <a:prstGeom prst="rect">
            <a:avLst/>
          </a:prstGeom>
          <a:noFill/>
        </p:spPr>
        <p:txBody>
          <a:bodyPr wrap="square" rtlCol="0">
            <a:spAutoFit/>
          </a:bodyPr>
          <a:lstStyle/>
          <a:p>
            <a:r>
              <a:rPr lang="en-GB" sz="4400" dirty="0"/>
              <a:t>2016 - PeerTalk becomes a charity</a:t>
            </a:r>
          </a:p>
          <a:p>
            <a:endParaRPr lang="en-GB" sz="1400" dirty="0"/>
          </a:p>
          <a:p>
            <a:r>
              <a:rPr lang="en-GB" sz="3600" dirty="0"/>
              <a:t>Trustees - Emphasis being organisationally robust and ‘clinically credible’</a:t>
            </a:r>
          </a:p>
          <a:p>
            <a:endParaRPr lang="en-GB" dirty="0"/>
          </a:p>
          <a:p>
            <a:r>
              <a:rPr lang="en-GB" sz="3600" dirty="0"/>
              <a:t>Aim to be A* in everything we do. </a:t>
            </a:r>
          </a:p>
        </p:txBody>
      </p:sp>
      <p:pic>
        <p:nvPicPr>
          <p:cNvPr id="3074" name="Picture 2">
            <a:extLst>
              <a:ext uri="{FF2B5EF4-FFF2-40B4-BE49-F238E27FC236}">
                <a16:creationId xmlns:a16="http://schemas.microsoft.com/office/drawing/2014/main" id="{AB8727EC-9286-4637-B336-E39B1EBE25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9596" y="335763"/>
            <a:ext cx="2951163" cy="1468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34131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CFBD1A-58BC-46CA-91B3-54401636944B}"/>
              </a:ext>
            </a:extLst>
          </p:cNvPr>
          <p:cNvSpPr txBox="1"/>
          <p:nvPr/>
        </p:nvSpPr>
        <p:spPr>
          <a:xfrm>
            <a:off x="559293" y="2131324"/>
            <a:ext cx="8256233" cy="1661993"/>
          </a:xfrm>
          <a:prstGeom prst="rect">
            <a:avLst/>
          </a:prstGeom>
          <a:noFill/>
        </p:spPr>
        <p:txBody>
          <a:bodyPr wrap="square" rtlCol="0">
            <a:spAutoFit/>
          </a:bodyPr>
          <a:lstStyle/>
          <a:p>
            <a:r>
              <a:rPr lang="en-GB" sz="4400" dirty="0"/>
              <a:t>2017 - First support groups start in</a:t>
            </a:r>
          </a:p>
          <a:p>
            <a:r>
              <a:rPr lang="en-GB" sz="4400" dirty="0"/>
              <a:t>            Bradford and Preston</a:t>
            </a:r>
          </a:p>
          <a:p>
            <a:endParaRPr lang="en-GB" sz="1400" dirty="0"/>
          </a:p>
        </p:txBody>
      </p:sp>
      <p:grpSp>
        <p:nvGrpSpPr>
          <p:cNvPr id="4" name="Group 13">
            <a:extLst>
              <a:ext uri="{FF2B5EF4-FFF2-40B4-BE49-F238E27FC236}">
                <a16:creationId xmlns:a16="http://schemas.microsoft.com/office/drawing/2014/main" id="{82ECC945-B579-4721-AC5E-1116E9AC785E}"/>
              </a:ext>
            </a:extLst>
          </p:cNvPr>
          <p:cNvGrpSpPr>
            <a:grpSpLocks/>
          </p:cNvGrpSpPr>
          <p:nvPr/>
        </p:nvGrpSpPr>
        <p:grpSpPr bwMode="auto">
          <a:xfrm>
            <a:off x="232812" y="3829594"/>
            <a:ext cx="1845915" cy="2534894"/>
            <a:chOff x="100920216" y="106629267"/>
            <a:chExt cx="4907018" cy="6061610"/>
          </a:xfrm>
        </p:grpSpPr>
        <p:pic>
          <p:nvPicPr>
            <p:cNvPr id="5" name="Picture 14" descr="Image result for uk map outline">
              <a:extLst>
                <a:ext uri="{FF2B5EF4-FFF2-40B4-BE49-F238E27FC236}">
                  <a16:creationId xmlns:a16="http://schemas.microsoft.com/office/drawing/2014/main" id="{FBD78AEF-1374-4124-8C1A-6264F1361C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20216" y="106629267"/>
              <a:ext cx="4907018" cy="60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Oval 15">
              <a:extLst>
                <a:ext uri="{FF2B5EF4-FFF2-40B4-BE49-F238E27FC236}">
                  <a16:creationId xmlns:a16="http://schemas.microsoft.com/office/drawing/2014/main" id="{48F2298E-1E9B-4472-AC1A-6FF13218A838}"/>
                </a:ext>
              </a:extLst>
            </p:cNvPr>
            <p:cNvSpPr>
              <a:spLocks noChangeArrowheads="1"/>
            </p:cNvSpPr>
            <p:nvPr/>
          </p:nvSpPr>
          <p:spPr bwMode="auto">
            <a:xfrm>
              <a:off x="103520588" y="108637632"/>
              <a:ext cx="252248" cy="236482"/>
            </a:xfrm>
            <a:prstGeom prst="ellipse">
              <a:avLst/>
            </a:prstGeom>
            <a:solidFill>
              <a:srgbClr val="5B9BD5"/>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Text Box 16">
              <a:extLst>
                <a:ext uri="{FF2B5EF4-FFF2-40B4-BE49-F238E27FC236}">
                  <a16:creationId xmlns:a16="http://schemas.microsoft.com/office/drawing/2014/main" id="{63B004CF-6813-4796-BF4F-5C8226580DAA}"/>
                </a:ext>
              </a:extLst>
            </p:cNvPr>
            <p:cNvSpPr txBox="1">
              <a:spLocks noChangeArrowheads="1"/>
            </p:cNvSpPr>
            <p:nvPr/>
          </p:nvSpPr>
          <p:spPr bwMode="auto">
            <a:xfrm>
              <a:off x="104373681" y="106657519"/>
              <a:ext cx="1418896" cy="119818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8" name="Picture 3">
            <a:extLst>
              <a:ext uri="{FF2B5EF4-FFF2-40B4-BE49-F238E27FC236}">
                <a16:creationId xmlns:a16="http://schemas.microsoft.com/office/drawing/2014/main" id="{7C874021-17AC-4053-804E-DA9FD0E8B6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0946" y="4367449"/>
            <a:ext cx="2419927" cy="127201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3">
            <a:extLst>
              <a:ext uri="{FF2B5EF4-FFF2-40B4-BE49-F238E27FC236}">
                <a16:creationId xmlns:a16="http://schemas.microsoft.com/office/drawing/2014/main" id="{280B7962-9EE9-49D5-978D-68B89BD319D1}"/>
              </a:ext>
            </a:extLst>
          </p:cNvPr>
          <p:cNvGrpSpPr>
            <a:grpSpLocks/>
          </p:cNvGrpSpPr>
          <p:nvPr/>
        </p:nvGrpSpPr>
        <p:grpSpPr bwMode="auto">
          <a:xfrm>
            <a:off x="4687409" y="3831254"/>
            <a:ext cx="1918134" cy="2523079"/>
            <a:chOff x="100920216" y="106629267"/>
            <a:chExt cx="4907018" cy="6061610"/>
          </a:xfrm>
        </p:grpSpPr>
        <p:pic>
          <p:nvPicPr>
            <p:cNvPr id="10" name="Picture 14" descr="Image result for uk map outline">
              <a:extLst>
                <a:ext uri="{FF2B5EF4-FFF2-40B4-BE49-F238E27FC236}">
                  <a16:creationId xmlns:a16="http://schemas.microsoft.com/office/drawing/2014/main" id="{ECA27EA6-FF0D-4DB6-BC7E-A55A18362C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20216" y="106629267"/>
              <a:ext cx="4907018" cy="60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Oval 15">
              <a:extLst>
                <a:ext uri="{FF2B5EF4-FFF2-40B4-BE49-F238E27FC236}">
                  <a16:creationId xmlns:a16="http://schemas.microsoft.com/office/drawing/2014/main" id="{84C1B8D7-46AF-4863-880C-6F48A919883D}"/>
                </a:ext>
              </a:extLst>
            </p:cNvPr>
            <p:cNvSpPr>
              <a:spLocks noChangeArrowheads="1"/>
            </p:cNvSpPr>
            <p:nvPr/>
          </p:nvSpPr>
          <p:spPr bwMode="auto">
            <a:xfrm>
              <a:off x="102834299" y="108807727"/>
              <a:ext cx="252248" cy="236482"/>
            </a:xfrm>
            <a:prstGeom prst="ellipse">
              <a:avLst/>
            </a:prstGeom>
            <a:solidFill>
              <a:srgbClr val="5B9BD5"/>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Text Box 16">
              <a:extLst>
                <a:ext uri="{FF2B5EF4-FFF2-40B4-BE49-F238E27FC236}">
                  <a16:creationId xmlns:a16="http://schemas.microsoft.com/office/drawing/2014/main" id="{EAD7A68D-362D-4ADB-83A3-028DB7E30276}"/>
                </a:ext>
              </a:extLst>
            </p:cNvPr>
            <p:cNvSpPr txBox="1">
              <a:spLocks noChangeArrowheads="1"/>
            </p:cNvSpPr>
            <p:nvPr/>
          </p:nvSpPr>
          <p:spPr bwMode="auto">
            <a:xfrm>
              <a:off x="104373681" y="106657519"/>
              <a:ext cx="1418896" cy="119818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3" name="Picture 12">
            <a:extLst>
              <a:ext uri="{FF2B5EF4-FFF2-40B4-BE49-F238E27FC236}">
                <a16:creationId xmlns:a16="http://schemas.microsoft.com/office/drawing/2014/main" id="{63600C21-81A3-4301-B1AC-A403C3A235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5205" y="3793317"/>
            <a:ext cx="1800263" cy="2708860"/>
          </a:xfrm>
          <a:prstGeom prst="rect">
            <a:avLst/>
          </a:prstGeom>
        </p:spPr>
      </p:pic>
      <p:pic>
        <p:nvPicPr>
          <p:cNvPr id="4098" name="Picture 2">
            <a:extLst>
              <a:ext uri="{FF2B5EF4-FFF2-40B4-BE49-F238E27FC236}">
                <a16:creationId xmlns:a16="http://schemas.microsoft.com/office/drawing/2014/main" id="{7E530EAC-94B5-4983-A19E-79679B4032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2812" y="242949"/>
            <a:ext cx="2951163" cy="1468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43903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DB3744-1A7B-4D1E-80F7-2589229B4274}"/>
              </a:ext>
            </a:extLst>
          </p:cNvPr>
          <p:cNvGrpSpPr>
            <a:grpSpLocks/>
          </p:cNvGrpSpPr>
          <p:nvPr/>
        </p:nvGrpSpPr>
        <p:grpSpPr bwMode="auto">
          <a:xfrm>
            <a:off x="102287" y="78973"/>
            <a:ext cx="8974780" cy="7024942"/>
            <a:chOff x="105374260" y="106566507"/>
            <a:chExt cx="9693190" cy="7540557"/>
          </a:xfrm>
        </p:grpSpPr>
        <p:pic>
          <p:nvPicPr>
            <p:cNvPr id="2052" name="Picture 4">
              <a:extLst>
                <a:ext uri="{FF2B5EF4-FFF2-40B4-BE49-F238E27FC236}">
                  <a16:creationId xmlns:a16="http://schemas.microsoft.com/office/drawing/2014/main" id="{47694D12-A434-4925-9403-14E314FB0A0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189190" y="107303064"/>
              <a:ext cx="6265727" cy="6804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Control 5">
              <a:extLst>
                <a:ext uri="{FF2B5EF4-FFF2-40B4-BE49-F238E27FC236}">
                  <a16:creationId xmlns:a16="http://schemas.microsoft.com/office/drawing/2014/main" id="{6EC6637F-CF41-4B7A-94C6-02BFE3DE4B5C}"/>
                </a:ext>
              </a:extLst>
            </p:cNvPr>
            <p:cNvSpPr>
              <a:spLocks noChangeArrowheads="1" noChangeShapeType="1"/>
            </p:cNvSpPr>
            <p:nvPr/>
          </p:nvSpPr>
          <p:spPr bwMode="auto">
            <a:xfrm>
              <a:off x="113429782" y="106908454"/>
              <a:ext cx="1637668" cy="68040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effectLst/>
                  <a:latin typeface="Calibri" panose="020F0502020204030204" pitchFamily="34" charset="0"/>
                </a:rPr>
                <a:t>North Shields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Whitley Bay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Gateshead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000" b="1" dirty="0">
                  <a:latin typeface="Calibri" panose="020F0502020204030204" pitchFamily="34" charset="0"/>
                </a:rPr>
                <a:t>University of Sunderland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Batley</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0" b="1"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Leeds Beckett University</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0" b="1"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Huddersfield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B05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effectLst/>
                  <a:latin typeface="Calibri" panose="020F0502020204030204" pitchFamily="34" charset="0"/>
                </a:rPr>
                <a:t>Farnham</a:t>
              </a:r>
              <a:r>
                <a:rPr kumimoji="0" lang="en-GB" altLang="en-US" sz="2000" b="0" i="0" u="none" strike="noStrike" cap="none" normalizeH="0" baseline="0" dirty="0">
                  <a:ln>
                    <a:noFill/>
                  </a:ln>
                  <a:solidFill>
                    <a:srgbClr val="000000"/>
                  </a:solidFill>
                  <a:effectLst/>
                  <a:latin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Guildford</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0" b="1"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Bordon</a:t>
              </a:r>
            </a:p>
          </p:txBody>
        </p:sp>
        <p:cxnSp>
          <p:nvCxnSpPr>
            <p:cNvPr id="2054" name="AutoShape 6">
              <a:extLst>
                <a:ext uri="{FF2B5EF4-FFF2-40B4-BE49-F238E27FC236}">
                  <a16:creationId xmlns:a16="http://schemas.microsoft.com/office/drawing/2014/main" id="{9280128E-6E43-4F80-9538-B42988452885}"/>
                </a:ext>
              </a:extLst>
            </p:cNvPr>
            <p:cNvCxnSpPr>
              <a:cxnSpLocks noChangeShapeType="1"/>
            </p:cNvCxnSpPr>
            <p:nvPr/>
          </p:nvCxnSpPr>
          <p:spPr bwMode="auto">
            <a:xfrm flipH="1" flipV="1">
              <a:off x="110765167" y="107663191"/>
              <a:ext cx="2663293" cy="24761"/>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5" name="AutoShape 7">
              <a:extLst>
                <a:ext uri="{FF2B5EF4-FFF2-40B4-BE49-F238E27FC236}">
                  <a16:creationId xmlns:a16="http://schemas.microsoft.com/office/drawing/2014/main" id="{86CA4C8E-EBCD-4C67-9493-E3691E2057A8}"/>
                </a:ext>
              </a:extLst>
            </p:cNvPr>
            <p:cNvCxnSpPr>
              <a:cxnSpLocks noChangeShapeType="1"/>
            </p:cNvCxnSpPr>
            <p:nvPr/>
          </p:nvCxnSpPr>
          <p:spPr bwMode="auto">
            <a:xfrm flipH="1" flipV="1">
              <a:off x="111743778" y="112552925"/>
              <a:ext cx="1549805" cy="26385"/>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6" name="AutoShape 8">
              <a:extLst>
                <a:ext uri="{FF2B5EF4-FFF2-40B4-BE49-F238E27FC236}">
                  <a16:creationId xmlns:a16="http://schemas.microsoft.com/office/drawing/2014/main" id="{A021B585-05D0-46ED-A04A-C4ADE5831EE0}"/>
                </a:ext>
              </a:extLst>
            </p:cNvPr>
            <p:cNvCxnSpPr>
              <a:cxnSpLocks noChangeShapeType="1"/>
            </p:cNvCxnSpPr>
            <p:nvPr/>
          </p:nvCxnSpPr>
          <p:spPr bwMode="auto">
            <a:xfrm flipH="1" flipV="1">
              <a:off x="110710847" y="109322758"/>
              <a:ext cx="2641680" cy="592098"/>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7" name="AutoShape 9">
              <a:extLst>
                <a:ext uri="{FF2B5EF4-FFF2-40B4-BE49-F238E27FC236}">
                  <a16:creationId xmlns:a16="http://schemas.microsoft.com/office/drawing/2014/main" id="{C4B38BF0-93FA-415E-8451-16321ED38F5F}"/>
                </a:ext>
              </a:extLst>
            </p:cNvPr>
            <p:cNvCxnSpPr>
              <a:cxnSpLocks noChangeShapeType="1"/>
            </p:cNvCxnSpPr>
            <p:nvPr/>
          </p:nvCxnSpPr>
          <p:spPr bwMode="auto">
            <a:xfrm flipH="1" flipV="1">
              <a:off x="110700609" y="107949999"/>
              <a:ext cx="2622405" cy="353849"/>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 name="Control 10">
              <a:extLst>
                <a:ext uri="{FF2B5EF4-FFF2-40B4-BE49-F238E27FC236}">
                  <a16:creationId xmlns:a16="http://schemas.microsoft.com/office/drawing/2014/main" id="{0C3D92D1-7E9A-4931-850E-FF07AC47999B}"/>
                </a:ext>
              </a:extLst>
            </p:cNvPr>
            <p:cNvSpPr>
              <a:spLocks noChangeArrowheads="1" noChangeShapeType="1"/>
            </p:cNvSpPr>
            <p:nvPr/>
          </p:nvSpPr>
          <p:spPr bwMode="auto">
            <a:xfrm>
              <a:off x="105374260" y="107303064"/>
              <a:ext cx="1518811" cy="6442295"/>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a:t>
              </a:r>
            </a:p>
            <a:p>
              <a:pPr lvl="0" algn="ctr" defTabSz="914400" eaLnBrk="0" fontAlgn="base" hangingPunct="0">
                <a:spcBef>
                  <a:spcPct val="0"/>
                </a:spcBef>
                <a:spcAft>
                  <a:spcPct val="0"/>
                </a:spcAft>
              </a:pPr>
              <a:r>
                <a:rPr lang="en-GB" altLang="en-US" sz="2000" b="1" dirty="0">
                  <a:solidFill>
                    <a:srgbClr val="000000"/>
                  </a:solidFill>
                  <a:latin typeface="Calibri" panose="020F0502020204030204" pitchFamily="34" charset="0"/>
                </a:rPr>
                <a:t>Stockton</a:t>
              </a:r>
            </a:p>
            <a:p>
              <a:pPr marL="0" marR="0" lvl="0" indent="0" algn="ctr" defTabSz="914400" rtl="0" eaLnBrk="0" fontAlgn="base" latinLnBrk="0" hangingPunct="0">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Skipton</a:t>
              </a:r>
            </a:p>
            <a:p>
              <a:pPr marL="0" marR="0" lvl="0" indent="0" algn="ctr" defTabSz="914400" rtl="0" eaLnBrk="0" fontAlgn="base" latinLnBrk="0" hangingPunct="0">
                <a:spcBef>
                  <a:spcPct val="0"/>
                </a:spcBef>
                <a:spcAft>
                  <a:spcPct val="0"/>
                </a:spcAft>
                <a:buClrTx/>
                <a:buSzTx/>
                <a:buFontTx/>
                <a:buNone/>
                <a:tabLst/>
              </a:pPr>
              <a:endParaRPr kumimoji="0" lang="en-GB" altLang="en-US" sz="20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Bradford</a:t>
              </a:r>
            </a:p>
            <a:p>
              <a:pPr marL="0" marR="0" lvl="0" indent="0" algn="ctr" defTabSz="914400" rtl="0" eaLnBrk="0" fontAlgn="base" latinLnBrk="0" hangingPunct="0">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pPr>
              <a:endParaRPr lang="en-GB" altLang="en-US" sz="2000" b="1" dirty="0">
                <a:solidFill>
                  <a:srgbClr val="000000"/>
                </a:solidFill>
                <a:latin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pPr>
              <a:endParaRPr lang="en-GB" altLang="en-US" sz="2000" b="1" dirty="0">
                <a:solidFill>
                  <a:srgbClr val="000000"/>
                </a:solidFill>
                <a:latin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Preston</a:t>
              </a:r>
              <a:endParaRPr kumimoji="0" lang="en-GB" altLang="en-US" sz="600" b="1" i="0" u="none" strike="noStrike" cap="none" normalizeH="0" baseline="0" dirty="0">
                <a:ln>
                  <a:noFill/>
                </a:ln>
                <a:solidFill>
                  <a:srgbClr val="000000"/>
                </a:solidFill>
                <a:effectLst/>
                <a:latin typeface="Calibri" panose="020F0502020204030204" pitchFamily="34" charset="0"/>
              </a:endParaRPr>
            </a:p>
            <a:p>
              <a:pPr algn="ctr" defTabSz="914400" eaLnBrk="0" fontAlgn="base" hangingPunct="0">
                <a:spcBef>
                  <a:spcPct val="0"/>
                </a:spcBef>
                <a:spcAft>
                  <a:spcPct val="0"/>
                </a:spcAft>
              </a:pPr>
              <a:endParaRPr lang="en-GB" altLang="en-US" sz="600" b="1"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2000" b="1" dirty="0">
                  <a:solidFill>
                    <a:srgbClr val="000000"/>
                  </a:solidFill>
                  <a:latin typeface="Calibri" panose="020F0502020204030204" pitchFamily="34" charset="0"/>
                </a:rPr>
                <a:t>Preston 2</a:t>
              </a:r>
            </a:p>
            <a:p>
              <a:pPr algn="ctr" defTabSz="914400" eaLnBrk="0" fontAlgn="base" hangingPunct="0">
                <a:spcBef>
                  <a:spcPct val="0"/>
                </a:spcBef>
                <a:spcAft>
                  <a:spcPct val="0"/>
                </a:spcAft>
              </a:pPr>
              <a:endParaRPr lang="en-GB" altLang="en-US" sz="2000" b="1"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2000" b="1" dirty="0">
                  <a:latin typeface="Calibri" panose="020F0502020204030204" pitchFamily="34" charset="0"/>
                </a:rPr>
                <a:t>Knowsley</a:t>
              </a:r>
            </a:p>
            <a:p>
              <a:pPr algn="ctr" defTabSz="914400" eaLnBrk="0" fontAlgn="base" hangingPunct="0">
                <a:spcBef>
                  <a:spcPct val="0"/>
                </a:spcBef>
                <a:spcAft>
                  <a:spcPct val="0"/>
                </a:spcAft>
              </a:pPr>
              <a:endParaRPr lang="en-GB" altLang="en-US" sz="600" b="1" dirty="0">
                <a:solidFill>
                  <a:srgbClr val="000000"/>
                </a:solidFill>
                <a:latin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Warrington</a:t>
              </a:r>
            </a:p>
            <a:p>
              <a:pPr marL="0" marR="0" lvl="0" indent="0" algn="ctr" defTabSz="914400" rtl="0" eaLnBrk="0" fontAlgn="base" latinLnBrk="0" hangingPunct="0">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cxnSp>
          <p:nvCxnSpPr>
            <p:cNvPr id="2059" name="AutoShape 11">
              <a:extLst>
                <a:ext uri="{FF2B5EF4-FFF2-40B4-BE49-F238E27FC236}">
                  <a16:creationId xmlns:a16="http://schemas.microsoft.com/office/drawing/2014/main" id="{4475E078-9C73-404E-9861-211E9F156DA2}"/>
                </a:ext>
              </a:extLst>
            </p:cNvPr>
            <p:cNvCxnSpPr>
              <a:cxnSpLocks noChangeShapeType="1"/>
            </p:cNvCxnSpPr>
            <p:nvPr/>
          </p:nvCxnSpPr>
          <p:spPr bwMode="auto">
            <a:xfrm>
              <a:off x="106935930" y="107817871"/>
              <a:ext cx="4093817" cy="492833"/>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0" name="AutoShape 12">
              <a:extLst>
                <a:ext uri="{FF2B5EF4-FFF2-40B4-BE49-F238E27FC236}">
                  <a16:creationId xmlns:a16="http://schemas.microsoft.com/office/drawing/2014/main" id="{532793CA-7F49-4026-84DB-CE8E3970E497}"/>
                </a:ext>
              </a:extLst>
            </p:cNvPr>
            <p:cNvCxnSpPr>
              <a:cxnSpLocks noChangeShapeType="1"/>
            </p:cNvCxnSpPr>
            <p:nvPr/>
          </p:nvCxnSpPr>
          <p:spPr bwMode="auto">
            <a:xfrm>
              <a:off x="106965361" y="108980587"/>
              <a:ext cx="3350405" cy="276202"/>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1" name="AutoShape 13">
              <a:extLst>
                <a:ext uri="{FF2B5EF4-FFF2-40B4-BE49-F238E27FC236}">
                  <a16:creationId xmlns:a16="http://schemas.microsoft.com/office/drawing/2014/main" id="{5DB712A7-BBB3-4FAB-949C-6CB0744B7C9C}"/>
                </a:ext>
              </a:extLst>
            </p:cNvPr>
            <p:cNvCxnSpPr>
              <a:cxnSpLocks noChangeShapeType="1"/>
            </p:cNvCxnSpPr>
            <p:nvPr/>
          </p:nvCxnSpPr>
          <p:spPr bwMode="auto">
            <a:xfrm flipV="1">
              <a:off x="106828529" y="109354346"/>
              <a:ext cx="2888374" cy="958480"/>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2" name="AutoShape 14">
              <a:extLst>
                <a:ext uri="{FF2B5EF4-FFF2-40B4-BE49-F238E27FC236}">
                  <a16:creationId xmlns:a16="http://schemas.microsoft.com/office/drawing/2014/main" id="{59CAEAD3-FB0F-44E5-805D-62D30D46A431}"/>
                </a:ext>
              </a:extLst>
            </p:cNvPr>
            <p:cNvCxnSpPr>
              <a:cxnSpLocks noChangeShapeType="1"/>
            </p:cNvCxnSpPr>
            <p:nvPr/>
          </p:nvCxnSpPr>
          <p:spPr bwMode="auto">
            <a:xfrm flipV="1">
              <a:off x="106935930" y="109443762"/>
              <a:ext cx="2781488" cy="1290121"/>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 name="Text Box 16">
              <a:extLst>
                <a:ext uri="{FF2B5EF4-FFF2-40B4-BE49-F238E27FC236}">
                  <a16:creationId xmlns:a16="http://schemas.microsoft.com/office/drawing/2014/main" id="{C9B66EEF-C724-4306-BCB5-18F19A311418}"/>
                </a:ext>
              </a:extLst>
            </p:cNvPr>
            <p:cNvSpPr txBox="1">
              <a:spLocks noChangeArrowheads="1"/>
            </p:cNvSpPr>
            <p:nvPr/>
          </p:nvSpPr>
          <p:spPr bwMode="auto">
            <a:xfrm>
              <a:off x="106510726" y="106566507"/>
              <a:ext cx="8400238" cy="4233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000000"/>
                  </a:solidFill>
                  <a:effectLst/>
                  <a:latin typeface="Calibri" panose="020F0502020204030204" pitchFamily="34" charset="0"/>
                </a:rPr>
                <a:t>Our PeerTalk Support Groups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B1F0DB26-8B40-4F65-8D1B-2F195B1E7894}"/>
                </a:ext>
              </a:extLst>
            </p:cNvPr>
            <p:cNvCxnSpPr>
              <a:cxnSpLocks noChangeShapeType="1"/>
            </p:cNvCxnSpPr>
            <p:nvPr/>
          </p:nvCxnSpPr>
          <p:spPr bwMode="auto">
            <a:xfrm>
              <a:off x="107037652" y="108446852"/>
              <a:ext cx="3316457" cy="675925"/>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7" name="Oval 6">
            <a:extLst>
              <a:ext uri="{FF2B5EF4-FFF2-40B4-BE49-F238E27FC236}">
                <a16:creationId xmlns:a16="http://schemas.microsoft.com/office/drawing/2014/main" id="{EC9C405E-9E6A-4875-8B9F-F90D3769C002}"/>
              </a:ext>
            </a:extLst>
          </p:cNvPr>
          <p:cNvSpPr/>
          <p:nvPr/>
        </p:nvSpPr>
        <p:spPr>
          <a:xfrm>
            <a:off x="4152641" y="2652134"/>
            <a:ext cx="136824" cy="125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AutoShape 14">
            <a:extLst>
              <a:ext uri="{FF2B5EF4-FFF2-40B4-BE49-F238E27FC236}">
                <a16:creationId xmlns:a16="http://schemas.microsoft.com/office/drawing/2014/main" id="{C8C21741-B6DE-41EC-98A4-75F78CE54E32}"/>
              </a:ext>
            </a:extLst>
          </p:cNvPr>
          <p:cNvCxnSpPr>
            <a:cxnSpLocks noChangeShapeType="1"/>
          </p:cNvCxnSpPr>
          <p:nvPr/>
        </p:nvCxnSpPr>
        <p:spPr bwMode="auto">
          <a:xfrm flipV="1">
            <a:off x="1642397" y="3133817"/>
            <a:ext cx="2510244" cy="2139519"/>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4" name="AutoShape 14">
            <a:extLst>
              <a:ext uri="{FF2B5EF4-FFF2-40B4-BE49-F238E27FC236}">
                <a16:creationId xmlns:a16="http://schemas.microsoft.com/office/drawing/2014/main" id="{B2956FE6-1C7E-4DC5-9452-E0673EA9A62F}"/>
              </a:ext>
            </a:extLst>
          </p:cNvPr>
          <p:cNvCxnSpPr>
            <a:cxnSpLocks noChangeShapeType="1"/>
          </p:cNvCxnSpPr>
          <p:nvPr/>
        </p:nvCxnSpPr>
        <p:spPr bwMode="auto">
          <a:xfrm flipH="1" flipV="1">
            <a:off x="5887291" y="5760860"/>
            <a:ext cx="1739192" cy="562363"/>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8" name="Oval 27">
            <a:extLst>
              <a:ext uri="{FF2B5EF4-FFF2-40B4-BE49-F238E27FC236}">
                <a16:creationId xmlns:a16="http://schemas.microsoft.com/office/drawing/2014/main" id="{9D593650-776A-4C77-8301-B85364B070D6}"/>
              </a:ext>
            </a:extLst>
          </p:cNvPr>
          <p:cNvSpPr/>
          <p:nvPr/>
        </p:nvSpPr>
        <p:spPr>
          <a:xfrm>
            <a:off x="5750467" y="5687557"/>
            <a:ext cx="136824" cy="125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a:extLst>
              <a:ext uri="{FF2B5EF4-FFF2-40B4-BE49-F238E27FC236}">
                <a16:creationId xmlns:a16="http://schemas.microsoft.com/office/drawing/2014/main" id="{3A25140D-8052-43C2-B10A-F2C324789A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87" y="234439"/>
            <a:ext cx="1221457" cy="6077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3" name="AutoShape 14">
            <a:extLst>
              <a:ext uri="{FF2B5EF4-FFF2-40B4-BE49-F238E27FC236}">
                <a16:creationId xmlns:a16="http://schemas.microsoft.com/office/drawing/2014/main" id="{511094DD-2B8F-4115-A862-259B50632BAE}"/>
              </a:ext>
            </a:extLst>
          </p:cNvPr>
          <p:cNvCxnSpPr>
            <a:cxnSpLocks noChangeShapeType="1"/>
          </p:cNvCxnSpPr>
          <p:nvPr/>
        </p:nvCxnSpPr>
        <p:spPr bwMode="auto">
          <a:xfrm flipV="1">
            <a:off x="1611775" y="3016767"/>
            <a:ext cx="2532870" cy="1628193"/>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5" name="AutoShape 8">
            <a:extLst>
              <a:ext uri="{FF2B5EF4-FFF2-40B4-BE49-F238E27FC236}">
                <a16:creationId xmlns:a16="http://schemas.microsoft.com/office/drawing/2014/main" id="{D9D2E185-10D7-4004-B70A-EA756158EEF5}"/>
              </a:ext>
            </a:extLst>
          </p:cNvPr>
          <p:cNvCxnSpPr>
            <a:cxnSpLocks noChangeShapeType="1"/>
          </p:cNvCxnSpPr>
          <p:nvPr/>
        </p:nvCxnSpPr>
        <p:spPr bwMode="auto">
          <a:xfrm flipH="1" flipV="1">
            <a:off x="5085879" y="2734792"/>
            <a:ext cx="2500921" cy="1049811"/>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6" name="AutoShape 8">
            <a:extLst>
              <a:ext uri="{FF2B5EF4-FFF2-40B4-BE49-F238E27FC236}">
                <a16:creationId xmlns:a16="http://schemas.microsoft.com/office/drawing/2014/main" id="{ECE28138-ACA7-4DBB-B041-1EA6492CF897}"/>
              </a:ext>
            </a:extLst>
          </p:cNvPr>
          <p:cNvCxnSpPr>
            <a:cxnSpLocks noChangeShapeType="1"/>
          </p:cNvCxnSpPr>
          <p:nvPr/>
        </p:nvCxnSpPr>
        <p:spPr bwMode="auto">
          <a:xfrm flipH="1" flipV="1">
            <a:off x="5214109" y="1510845"/>
            <a:ext cx="2314744" cy="824066"/>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1" name="AutoShape 8">
            <a:extLst>
              <a:ext uri="{FF2B5EF4-FFF2-40B4-BE49-F238E27FC236}">
                <a16:creationId xmlns:a16="http://schemas.microsoft.com/office/drawing/2014/main" id="{6E8F4937-DCEE-4050-961D-CC15B45DC6BE}"/>
              </a:ext>
            </a:extLst>
          </p:cNvPr>
          <p:cNvCxnSpPr>
            <a:cxnSpLocks noChangeShapeType="1"/>
          </p:cNvCxnSpPr>
          <p:nvPr/>
        </p:nvCxnSpPr>
        <p:spPr bwMode="auto">
          <a:xfrm flipH="1" flipV="1">
            <a:off x="5010829" y="2761482"/>
            <a:ext cx="2545349" cy="1965972"/>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8" name="Oval 37">
            <a:extLst>
              <a:ext uri="{FF2B5EF4-FFF2-40B4-BE49-F238E27FC236}">
                <a16:creationId xmlns:a16="http://schemas.microsoft.com/office/drawing/2014/main" id="{A9B5C6E7-215D-466D-9130-5588292D3998}"/>
              </a:ext>
            </a:extLst>
          </p:cNvPr>
          <p:cNvSpPr/>
          <p:nvPr/>
        </p:nvSpPr>
        <p:spPr>
          <a:xfrm>
            <a:off x="5092168" y="1418818"/>
            <a:ext cx="136824" cy="125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209E2F6-889A-4919-8819-11C7D90A5420}"/>
              </a:ext>
            </a:extLst>
          </p:cNvPr>
          <p:cNvSpPr/>
          <p:nvPr/>
        </p:nvSpPr>
        <p:spPr>
          <a:xfrm>
            <a:off x="4822520" y="2678936"/>
            <a:ext cx="136824" cy="125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0D4B755-263D-4DA6-8BD1-CA118409699D}"/>
              </a:ext>
            </a:extLst>
          </p:cNvPr>
          <p:cNvSpPr/>
          <p:nvPr/>
        </p:nvSpPr>
        <p:spPr>
          <a:xfrm>
            <a:off x="4939299" y="2671944"/>
            <a:ext cx="136824" cy="125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5E3557D-7510-433A-9B30-4FA539F1C6E9}"/>
              </a:ext>
            </a:extLst>
          </p:cNvPr>
          <p:cNvSpPr/>
          <p:nvPr/>
        </p:nvSpPr>
        <p:spPr>
          <a:xfrm>
            <a:off x="4147509" y="2925066"/>
            <a:ext cx="136824" cy="125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AutoShape 6">
            <a:extLst>
              <a:ext uri="{FF2B5EF4-FFF2-40B4-BE49-F238E27FC236}">
                <a16:creationId xmlns:a16="http://schemas.microsoft.com/office/drawing/2014/main" id="{D6FCBA17-9F44-D416-81A6-84B7A4A2C280}"/>
              </a:ext>
            </a:extLst>
          </p:cNvPr>
          <p:cNvCxnSpPr>
            <a:cxnSpLocks noChangeShapeType="1"/>
          </p:cNvCxnSpPr>
          <p:nvPr/>
        </p:nvCxnSpPr>
        <p:spPr bwMode="auto">
          <a:xfrm flipH="1">
            <a:off x="5085879" y="658845"/>
            <a:ext cx="2540604" cy="432005"/>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 name="AutoShape 6">
            <a:extLst>
              <a:ext uri="{FF2B5EF4-FFF2-40B4-BE49-F238E27FC236}">
                <a16:creationId xmlns:a16="http://schemas.microsoft.com/office/drawing/2014/main" id="{F9E205E9-A268-CCCA-3028-FF42D1A1F9AD}"/>
              </a:ext>
            </a:extLst>
          </p:cNvPr>
          <p:cNvCxnSpPr>
            <a:cxnSpLocks noChangeShapeType="1"/>
          </p:cNvCxnSpPr>
          <p:nvPr/>
        </p:nvCxnSpPr>
        <p:spPr bwMode="auto">
          <a:xfrm flipH="1">
            <a:off x="5906137" y="5273336"/>
            <a:ext cx="1680663" cy="281697"/>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5" name="Oval 34">
            <a:extLst>
              <a:ext uri="{FF2B5EF4-FFF2-40B4-BE49-F238E27FC236}">
                <a16:creationId xmlns:a16="http://schemas.microsoft.com/office/drawing/2014/main" id="{2CFEF60B-6477-2DAA-BC0C-EA0328E229AB}"/>
              </a:ext>
            </a:extLst>
          </p:cNvPr>
          <p:cNvSpPr/>
          <p:nvPr/>
        </p:nvSpPr>
        <p:spPr>
          <a:xfrm flipV="1">
            <a:off x="5716348" y="5570736"/>
            <a:ext cx="118259" cy="12569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0192FAE-2A9A-81AE-40D7-8BF818573B67}"/>
              </a:ext>
            </a:extLst>
          </p:cNvPr>
          <p:cNvSpPr/>
          <p:nvPr/>
        </p:nvSpPr>
        <p:spPr>
          <a:xfrm>
            <a:off x="5342101" y="1650135"/>
            <a:ext cx="136824" cy="12772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7246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CEC14-DC9C-49D0-913E-E5586F2E4F25}"/>
              </a:ext>
            </a:extLst>
          </p:cNvPr>
          <p:cNvSpPr txBox="1"/>
          <p:nvPr/>
        </p:nvSpPr>
        <p:spPr>
          <a:xfrm>
            <a:off x="2645546" y="320367"/>
            <a:ext cx="5975017" cy="2646878"/>
          </a:xfrm>
          <a:prstGeom prst="rect">
            <a:avLst/>
          </a:prstGeom>
          <a:noFill/>
        </p:spPr>
        <p:txBody>
          <a:bodyPr wrap="square" rtlCol="0">
            <a:spAutoFit/>
          </a:bodyPr>
          <a:lstStyle/>
          <a:p>
            <a:r>
              <a:rPr lang="en-GB" sz="3600" dirty="0"/>
              <a:t>The Vision – </a:t>
            </a:r>
          </a:p>
          <a:p>
            <a:endParaRPr lang="en-GB" sz="400" dirty="0"/>
          </a:p>
          <a:p>
            <a:r>
              <a:rPr lang="en-GB" sz="2400" dirty="0"/>
              <a:t>There are 12 NHS Clinical Networks … Could we have ten PeerTalk groups in each network?  - 120 groups in ten years?</a:t>
            </a:r>
          </a:p>
          <a:p>
            <a:endParaRPr lang="en-GB" dirty="0"/>
          </a:p>
          <a:p>
            <a:endParaRPr lang="en-GB" dirty="0"/>
          </a:p>
          <a:p>
            <a:endParaRPr lang="en-GB" dirty="0"/>
          </a:p>
        </p:txBody>
      </p:sp>
      <p:grpSp>
        <p:nvGrpSpPr>
          <p:cNvPr id="5" name="Group 2">
            <a:extLst>
              <a:ext uri="{FF2B5EF4-FFF2-40B4-BE49-F238E27FC236}">
                <a16:creationId xmlns:a16="http://schemas.microsoft.com/office/drawing/2014/main" id="{AE618F36-A689-4E12-8099-000E45C006E1}"/>
              </a:ext>
            </a:extLst>
          </p:cNvPr>
          <p:cNvGrpSpPr>
            <a:grpSpLocks/>
          </p:cNvGrpSpPr>
          <p:nvPr/>
        </p:nvGrpSpPr>
        <p:grpSpPr bwMode="auto">
          <a:xfrm>
            <a:off x="998483" y="2127813"/>
            <a:ext cx="7622080" cy="4500144"/>
            <a:chOff x="104964955" y="106693636"/>
            <a:chExt cx="10421000" cy="6713220"/>
          </a:xfrm>
        </p:grpSpPr>
        <p:pic>
          <p:nvPicPr>
            <p:cNvPr id="3075" name="Picture 3">
              <a:extLst>
                <a:ext uri="{FF2B5EF4-FFF2-40B4-BE49-F238E27FC236}">
                  <a16:creationId xmlns:a16="http://schemas.microsoft.com/office/drawing/2014/main" id="{D80D5AD7-FCEE-496E-A86B-DDF493073EB5}"/>
                </a:ext>
              </a:extLst>
            </p:cNvPr>
            <p:cNvPicPr>
              <a:picLocks noChangeAspect="1" noChangeArrowheads="1"/>
            </p:cNvPicPr>
            <p:nvPr/>
          </p:nvPicPr>
          <p:blipFill>
            <a:blip r:embed="rId2">
              <a:extLst>
                <a:ext uri="{28A0092B-C50C-407E-A947-70E740481C1C}">
                  <a14:useLocalDpi xmlns:a14="http://schemas.microsoft.com/office/drawing/2010/main"/>
                </a:ext>
              </a:extLst>
            </a:blip>
            <a:srcRect l="16609" t="8527" r="11072" b="7948"/>
            <a:stretch>
              <a:fillRect/>
            </a:stretch>
          </p:blipFill>
          <p:spPr bwMode="auto">
            <a:xfrm>
              <a:off x="104964955" y="106828379"/>
              <a:ext cx="5243554" cy="64437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6" name="Picture 4">
              <a:extLst>
                <a:ext uri="{FF2B5EF4-FFF2-40B4-BE49-F238E27FC236}">
                  <a16:creationId xmlns:a16="http://schemas.microsoft.com/office/drawing/2014/main" id="{11E34546-841B-4EE2-BAF6-F761057B44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196735" y="106693636"/>
              <a:ext cx="5189220" cy="67132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6146" name="Picture 2">
            <a:extLst>
              <a:ext uri="{FF2B5EF4-FFF2-40B4-BE49-F238E27FC236}">
                <a16:creationId xmlns:a16="http://schemas.microsoft.com/office/drawing/2014/main" id="{1F9FE3C1-FE2D-460C-B291-6FB513DBD68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0921" y="167261"/>
            <a:ext cx="2272684" cy="11308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62270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F28AE-06C6-710B-E4B9-0A0B3AF66613}"/>
              </a:ext>
            </a:extLst>
          </p:cNvPr>
          <p:cNvSpPr txBox="1"/>
          <p:nvPr/>
        </p:nvSpPr>
        <p:spPr>
          <a:xfrm>
            <a:off x="903642" y="1172584"/>
            <a:ext cx="6798833" cy="1015663"/>
          </a:xfrm>
          <a:prstGeom prst="rect">
            <a:avLst/>
          </a:prstGeom>
          <a:noFill/>
        </p:spPr>
        <p:txBody>
          <a:bodyPr wrap="square" rtlCol="0">
            <a:spAutoFit/>
          </a:bodyPr>
          <a:lstStyle/>
          <a:p>
            <a:r>
              <a:rPr lang="en-GB" sz="6000" dirty="0">
                <a:latin typeface="Calibri" panose="020F0502020204030204" pitchFamily="34" charset="0"/>
                <a:cs typeface="Calibri" panose="020F0502020204030204" pitchFamily="34" charset="0"/>
              </a:rPr>
              <a:t>Thank you! </a:t>
            </a:r>
          </a:p>
        </p:txBody>
      </p:sp>
    </p:spTree>
    <p:extLst>
      <p:ext uri="{BB962C8B-B14F-4D97-AF65-F5344CB8AC3E}">
        <p14:creationId xmlns:p14="http://schemas.microsoft.com/office/powerpoint/2010/main" val="429354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4764CF-1C68-A023-AD85-9348969B5B4B}"/>
              </a:ext>
            </a:extLst>
          </p:cNvPr>
          <p:cNvGraphicFramePr>
            <a:graphicFrameLocks noGrp="1"/>
          </p:cNvGraphicFramePr>
          <p:nvPr>
            <p:extLst>
              <p:ext uri="{D42A27DB-BD31-4B8C-83A1-F6EECF244321}">
                <p14:modId xmlns:p14="http://schemas.microsoft.com/office/powerpoint/2010/main" val="1132221126"/>
              </p:ext>
            </p:extLst>
          </p:nvPr>
        </p:nvGraphicFramePr>
        <p:xfrm>
          <a:off x="742278" y="968188"/>
          <a:ext cx="7734747" cy="3648620"/>
        </p:xfrm>
        <a:graphic>
          <a:graphicData uri="http://schemas.openxmlformats.org/drawingml/2006/table">
            <a:tbl>
              <a:tblPr/>
              <a:tblGrid>
                <a:gridCol w="2840642">
                  <a:extLst>
                    <a:ext uri="{9D8B030D-6E8A-4147-A177-3AD203B41FA5}">
                      <a16:colId xmlns:a16="http://schemas.microsoft.com/office/drawing/2014/main" val="1755298528"/>
                    </a:ext>
                  </a:extLst>
                </a:gridCol>
                <a:gridCol w="2447045">
                  <a:extLst>
                    <a:ext uri="{9D8B030D-6E8A-4147-A177-3AD203B41FA5}">
                      <a16:colId xmlns:a16="http://schemas.microsoft.com/office/drawing/2014/main" val="3987923637"/>
                    </a:ext>
                  </a:extLst>
                </a:gridCol>
                <a:gridCol w="2447060">
                  <a:extLst>
                    <a:ext uri="{9D8B030D-6E8A-4147-A177-3AD203B41FA5}">
                      <a16:colId xmlns:a16="http://schemas.microsoft.com/office/drawing/2014/main" val="60086509"/>
                    </a:ext>
                  </a:extLst>
                </a:gridCol>
              </a:tblGrid>
              <a:tr h="909021">
                <a:tc>
                  <a:txBody>
                    <a:bodyPr/>
                    <a:lstStyle/>
                    <a:p>
                      <a:pPr marR="0" indent="0" algn="ctr" rtl="0">
                        <a:lnSpc>
                          <a:spcPct val="119000"/>
                        </a:lnSpc>
                        <a:spcAft>
                          <a:spcPts val="600"/>
                        </a:spcAft>
                      </a:pPr>
                      <a:r>
                        <a:rPr lang="en-GB" sz="2800" kern="1400" dirty="0">
                          <a:ln>
                            <a:noFill/>
                          </a:ln>
                          <a:solidFill>
                            <a:srgbClr val="000000"/>
                          </a:solidFill>
                          <a:effectLst/>
                          <a:latin typeface="Calibri" panose="020F0502020204030204" pitchFamily="34" charset="0"/>
                        </a:rPr>
                        <a:t> </a:t>
                      </a:r>
                    </a:p>
                  </a:txBody>
                  <a:tcPr marL="36576" marR="36576" marT="36576" marB="36576">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3200" kern="1400" dirty="0">
                          <a:ln>
                            <a:noFill/>
                          </a:ln>
                          <a:solidFill>
                            <a:srgbClr val="000000"/>
                          </a:solidFill>
                          <a:effectLst/>
                          <a:latin typeface="Calibri" panose="020F0502020204030204" pitchFamily="34" charset="0"/>
                        </a:rPr>
                        <a:t>1978</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3200" kern="1400" dirty="0">
                          <a:ln>
                            <a:noFill/>
                          </a:ln>
                          <a:solidFill>
                            <a:srgbClr val="000000"/>
                          </a:solidFill>
                          <a:effectLst/>
                          <a:latin typeface="Calibri" panose="020F0502020204030204" pitchFamily="34" charset="0"/>
                        </a:rPr>
                        <a:t>2020</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2354271"/>
                  </a:ext>
                </a:extLst>
              </a:tr>
              <a:tr h="909021">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Number of Methodist Churches</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8 206</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4 004</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607213"/>
                  </a:ext>
                </a:extLst>
              </a:tr>
              <a:tr h="909021">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Number of active members</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506 456</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164 000</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2422485"/>
                  </a:ext>
                </a:extLst>
              </a:tr>
              <a:tr h="909021">
                <a:tc>
                  <a:txBody>
                    <a:bodyPr/>
                    <a:lstStyle/>
                    <a:p>
                      <a:pPr marR="0" indent="0" algn="ctr" rtl="0">
                        <a:lnSpc>
                          <a:spcPct val="119000"/>
                        </a:lnSpc>
                        <a:spcAft>
                          <a:spcPts val="600"/>
                        </a:spcAft>
                      </a:pPr>
                      <a:r>
                        <a:rPr lang="en-GB" sz="2400" kern="1400">
                          <a:ln>
                            <a:noFill/>
                          </a:ln>
                          <a:solidFill>
                            <a:srgbClr val="000000"/>
                          </a:solidFill>
                          <a:effectLst/>
                          <a:latin typeface="Calibri" panose="020F0502020204030204" pitchFamily="34" charset="0"/>
                        </a:rPr>
                        <a:t>Number of Ministers</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 </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indent="0" algn="ctr" rtl="0">
                        <a:lnSpc>
                          <a:spcPct val="119000"/>
                        </a:lnSpc>
                        <a:spcAft>
                          <a:spcPts val="600"/>
                        </a:spcAft>
                      </a:pPr>
                      <a:r>
                        <a:rPr lang="en-GB" sz="2400" kern="1400" dirty="0">
                          <a:ln>
                            <a:noFill/>
                          </a:ln>
                          <a:solidFill>
                            <a:srgbClr val="000000"/>
                          </a:solidFill>
                          <a:effectLst/>
                          <a:latin typeface="Calibri" panose="020F0502020204030204" pitchFamily="34" charset="0"/>
                        </a:rPr>
                        <a:t>3 459</a:t>
                      </a: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3309111"/>
                  </a:ext>
                </a:extLst>
              </a:tr>
            </a:tbl>
          </a:graphicData>
        </a:graphic>
      </p:graphicFrame>
      <p:sp>
        <p:nvSpPr>
          <p:cNvPr id="3" name="Control 1">
            <a:extLst>
              <a:ext uri="{FF2B5EF4-FFF2-40B4-BE49-F238E27FC236}">
                <a16:creationId xmlns:a16="http://schemas.microsoft.com/office/drawing/2014/main" id="{5C63115C-9029-6497-76CB-C3008FE82C80}"/>
              </a:ext>
            </a:extLst>
          </p:cNvPr>
          <p:cNvSpPr>
            <a:spLocks noChangeArrowheads="1" noChangeShapeType="1"/>
          </p:cNvSpPr>
          <p:nvPr/>
        </p:nvSpPr>
        <p:spPr bwMode="auto">
          <a:xfrm>
            <a:off x="1538288" y="8739188"/>
            <a:ext cx="6732587" cy="11922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418644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7A2A60-5804-F299-59E1-9D4227E15591}"/>
              </a:ext>
            </a:extLst>
          </p:cNvPr>
          <p:cNvSpPr txBox="1"/>
          <p:nvPr/>
        </p:nvSpPr>
        <p:spPr>
          <a:xfrm>
            <a:off x="849854" y="1484556"/>
            <a:ext cx="7691718" cy="2062103"/>
          </a:xfrm>
          <a:prstGeom prst="rect">
            <a:avLst/>
          </a:prstGeom>
          <a:noFill/>
        </p:spPr>
        <p:txBody>
          <a:bodyPr wrap="square">
            <a:spAutoFit/>
          </a:bodyPr>
          <a:lstStyle/>
          <a:p>
            <a:r>
              <a:rPr lang="en-GB" sz="3200" dirty="0">
                <a:latin typeface="Calibri" panose="020F0502020204030204" pitchFamily="34" charset="0"/>
                <a:cs typeface="Calibri" panose="020F0502020204030204" pitchFamily="34" charset="0"/>
              </a:rPr>
              <a:t>What do you identify as the top three changes that you consider </a:t>
            </a:r>
            <a:r>
              <a:rPr lang="en-GB" sz="3200">
                <a:latin typeface="Calibri" panose="020F0502020204030204" pitchFamily="34" charset="0"/>
                <a:cs typeface="Calibri" panose="020F0502020204030204" pitchFamily="34" charset="0"/>
              </a:rPr>
              <a:t>to be </a:t>
            </a:r>
            <a:r>
              <a:rPr lang="en-GB" sz="3200" dirty="0">
                <a:latin typeface="Calibri" panose="020F0502020204030204" pitchFamily="34" charset="0"/>
                <a:cs typeface="Calibri" panose="020F0502020204030204" pitchFamily="34" charset="0"/>
              </a:rPr>
              <a:t>having the greatest impact (positive or negative) on individual (or societal) wellbeing in 2025?  </a:t>
            </a:r>
          </a:p>
        </p:txBody>
      </p:sp>
    </p:spTree>
    <p:extLst>
      <p:ext uri="{BB962C8B-B14F-4D97-AF65-F5344CB8AC3E}">
        <p14:creationId xmlns:p14="http://schemas.microsoft.com/office/powerpoint/2010/main" val="343973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B07560-0777-888D-2C07-3929A020379F}"/>
              </a:ext>
            </a:extLst>
          </p:cNvPr>
          <p:cNvSpPr txBox="1"/>
          <p:nvPr/>
        </p:nvSpPr>
        <p:spPr>
          <a:xfrm>
            <a:off x="892885" y="1688951"/>
            <a:ext cx="737974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kern="1400" dirty="0">
                <a:ln>
                  <a:noFill/>
                </a:ln>
                <a:solidFill>
                  <a:srgbClr val="000000"/>
                </a:solidFill>
                <a:effectLst/>
                <a:latin typeface="Calibri" panose="020F0502020204030204" pitchFamily="34" charset="0"/>
                <a:cs typeface="Calibri" panose="020F0502020204030204" pitchFamily="34" charset="0"/>
              </a:rPr>
              <a:t>To consider what we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kern="1400" dirty="0">
                <a:ln>
                  <a:noFill/>
                </a:ln>
                <a:solidFill>
                  <a:srgbClr val="000000"/>
                </a:solidFill>
                <a:effectLst/>
                <a:latin typeface="Calibri" panose="020F0502020204030204" pitchFamily="34" charset="0"/>
                <a:cs typeface="Calibri" panose="020F0502020204030204" pitchFamily="34" charset="0"/>
              </a:rPr>
              <a:t>understand by wellbeing</a:t>
            </a:r>
          </a:p>
        </p:txBody>
      </p:sp>
      <p:sp>
        <p:nvSpPr>
          <p:cNvPr id="7" name="TextBox 6">
            <a:extLst>
              <a:ext uri="{FF2B5EF4-FFF2-40B4-BE49-F238E27FC236}">
                <a16:creationId xmlns:a16="http://schemas.microsoft.com/office/drawing/2014/main" id="{80CA6A13-DD99-D40D-2C51-2A2AB522CB5E}"/>
              </a:ext>
            </a:extLst>
          </p:cNvPr>
          <p:cNvSpPr txBox="1"/>
          <p:nvPr/>
        </p:nvSpPr>
        <p:spPr>
          <a:xfrm>
            <a:off x="607807" y="374731"/>
            <a:ext cx="4572000" cy="646331"/>
          </a:xfrm>
          <a:prstGeom prst="rect">
            <a:avLst/>
          </a:prstGeom>
          <a:noFill/>
        </p:spPr>
        <p:txBody>
          <a:bodyPr wrap="square">
            <a:spAutoFit/>
          </a:bodyPr>
          <a:lstStyle/>
          <a:p>
            <a:r>
              <a:rPr lang="en-GB" sz="3600" dirty="0">
                <a:latin typeface="Calibri" panose="020F0502020204030204" pitchFamily="34" charset="0"/>
                <a:cs typeface="Calibri" panose="020F0502020204030204" pitchFamily="34" charset="0"/>
              </a:rPr>
              <a:t>Section Two</a:t>
            </a:r>
          </a:p>
        </p:txBody>
      </p:sp>
    </p:spTree>
    <p:extLst>
      <p:ext uri="{BB962C8B-B14F-4D97-AF65-F5344CB8AC3E}">
        <p14:creationId xmlns:p14="http://schemas.microsoft.com/office/powerpoint/2010/main" val="11248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09455-1C18-65FD-C4CE-283573BA8A31}"/>
              </a:ext>
            </a:extLst>
          </p:cNvPr>
          <p:cNvSpPr txBox="1"/>
          <p:nvPr/>
        </p:nvSpPr>
        <p:spPr>
          <a:xfrm>
            <a:off x="817580" y="849853"/>
            <a:ext cx="7723990" cy="4459619"/>
          </a:xfrm>
          <a:prstGeom prst="rect">
            <a:avLst/>
          </a:prstGeom>
          <a:noFill/>
        </p:spPr>
        <p:txBody>
          <a:bodyPr wrap="square">
            <a:spAutoFit/>
          </a:bodyPr>
          <a:lstStyle/>
          <a:p>
            <a:pPr marL="0" marR="0" indent="0" algn="l">
              <a:lnSpc>
                <a:spcPct val="119000"/>
              </a:lnSpc>
              <a:spcAft>
                <a:spcPts val="600"/>
              </a:spcAft>
              <a:buNone/>
            </a:pPr>
            <a:r>
              <a:rPr lang="en-GB" sz="3200" kern="1400" dirty="0">
                <a:ln>
                  <a:noFill/>
                </a:ln>
                <a:solidFill>
                  <a:srgbClr val="000000"/>
                </a:solidFill>
                <a:effectLst/>
                <a:latin typeface="Calibri" panose="020F0502020204030204" pitchFamily="34" charset="0"/>
              </a:rPr>
              <a:t>Wellbeing is not just the absence of disease or illness. It's </a:t>
            </a:r>
            <a:r>
              <a:rPr lang="en-GB" sz="3200" b="1" kern="1400" dirty="0">
                <a:ln>
                  <a:noFill/>
                </a:ln>
                <a:solidFill>
                  <a:srgbClr val="000000"/>
                </a:solidFill>
                <a:effectLst/>
                <a:latin typeface="Calibri" panose="020F0502020204030204" pitchFamily="34" charset="0"/>
              </a:rPr>
              <a:t>a complex combination of a person's physical, mental, emotional and social health factors</a:t>
            </a:r>
            <a:r>
              <a:rPr lang="en-GB" sz="3200" kern="1400" dirty="0">
                <a:ln>
                  <a:noFill/>
                </a:ln>
                <a:solidFill>
                  <a:srgbClr val="000000"/>
                </a:solidFill>
                <a:effectLst/>
                <a:latin typeface="Calibri" panose="020F0502020204030204" pitchFamily="34" charset="0"/>
              </a:rPr>
              <a:t>. Wellbeing is strongly linked to happiness and life satisfaction. In short, wellbeing could be described as how you feel about yourself and your life. </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9360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155DA-F2C2-438E-BF2A-D835B8071A40}"/>
              </a:ext>
            </a:extLst>
          </p:cNvPr>
          <p:cNvSpPr txBox="1"/>
          <p:nvPr/>
        </p:nvSpPr>
        <p:spPr>
          <a:xfrm>
            <a:off x="484094" y="1108037"/>
            <a:ext cx="8337177" cy="3287631"/>
          </a:xfrm>
          <a:prstGeom prst="rect">
            <a:avLst/>
          </a:prstGeom>
          <a:noFill/>
        </p:spPr>
        <p:txBody>
          <a:bodyPr wrap="square">
            <a:spAutoFit/>
          </a:bodyPr>
          <a:lstStyle/>
          <a:p>
            <a:pPr marL="0" marR="0" indent="0" algn="l">
              <a:lnSpc>
                <a:spcPct val="119000"/>
              </a:lnSpc>
              <a:spcAft>
                <a:spcPts val="600"/>
              </a:spcAft>
              <a:buNone/>
            </a:pPr>
            <a:r>
              <a:rPr lang="en-GB" sz="3200" kern="1400" dirty="0">
                <a:ln>
                  <a:noFill/>
                </a:ln>
                <a:solidFill>
                  <a:srgbClr val="000000"/>
                </a:solidFill>
                <a:effectLst/>
                <a:latin typeface="Calibri" panose="020F0502020204030204" pitchFamily="34" charset="0"/>
              </a:rPr>
              <a:t>Wellbeing is determined by social, economic and environmental conditions. Well-being </a:t>
            </a:r>
            <a:r>
              <a:rPr lang="en-GB" sz="3200" b="1" kern="1400" dirty="0">
                <a:ln>
                  <a:noFill/>
                </a:ln>
                <a:solidFill>
                  <a:srgbClr val="000000"/>
                </a:solidFill>
                <a:effectLst/>
                <a:latin typeface="Calibri" panose="020F0502020204030204" pitchFamily="34" charset="0"/>
              </a:rPr>
              <a:t>encompasses quality of life and the ability of people and societies to contribute to the world with a sense of meaning and purpose</a:t>
            </a:r>
            <a:r>
              <a:rPr lang="en-GB" sz="3200" kern="1400" dirty="0">
                <a:ln>
                  <a:noFill/>
                </a:ln>
                <a:solidFill>
                  <a:srgbClr val="000000"/>
                </a:solidFill>
                <a:effectLst/>
                <a:latin typeface="Calibri" panose="020F0502020204030204" pitchFamily="34" charset="0"/>
              </a:rPr>
              <a:t>. </a:t>
            </a:r>
          </a:p>
          <a:p>
            <a:pPr marL="0" marR="0" indent="0" algn="l">
              <a:lnSpc>
                <a:spcPct val="119000"/>
              </a:lnSpc>
              <a:spcAft>
                <a:spcPts val="600"/>
              </a:spcAft>
            </a:pP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087308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fb6b3b-7697-4104-ab5e-98678e468856">
      <Terms xmlns="http://schemas.microsoft.com/office/infopath/2007/PartnerControls"/>
    </lcf76f155ced4ddcb4097134ff3c332f>
    <TaxCatchAll xmlns="84507641-7de3-4f7a-85cf-a4260b2f3d9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DC85770FE46E4EAE35FC10A818F273" ma:contentTypeVersion="13" ma:contentTypeDescription="Create a new document." ma:contentTypeScope="" ma:versionID="942dd3728affd17d7868853833d6216e">
  <xsd:schema xmlns:xsd="http://www.w3.org/2001/XMLSchema" xmlns:xs="http://www.w3.org/2001/XMLSchema" xmlns:p="http://schemas.microsoft.com/office/2006/metadata/properties" xmlns:ns2="39fb6b3b-7697-4104-ab5e-98678e468856" xmlns:ns3="84507641-7de3-4f7a-85cf-a4260b2f3d9a" targetNamespace="http://schemas.microsoft.com/office/2006/metadata/properties" ma:root="true" ma:fieldsID="dc7b6439518ca09b1d30c28bdc7453e7" ns2:_="" ns3:_="">
    <xsd:import namespace="39fb6b3b-7697-4104-ab5e-98678e468856"/>
    <xsd:import namespace="84507641-7de3-4f7a-85cf-a4260b2f3d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b6b3b-7697-4104-ab5e-98678e468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4a37a4-955b-496c-8a4c-cbc22c0d993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507641-7de3-4f7a-85cf-a4260b2f3d9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2f071d-0089-4913-8317-d6d929ff72ae}" ma:internalName="TaxCatchAll" ma:showField="CatchAllData" ma:web="84507641-7de3-4f7a-85cf-a4260b2f3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3635AF-8725-4B6B-BA56-E3340CA9ABE2}">
  <ds:schemaRefs>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84507641-7de3-4f7a-85cf-a4260b2f3d9a"/>
    <ds:schemaRef ds:uri="39fb6b3b-7697-4104-ab5e-98678e468856"/>
    <ds:schemaRef ds:uri="http://purl.org/dc/elements/1.1/"/>
  </ds:schemaRefs>
</ds:datastoreItem>
</file>

<file path=customXml/itemProps2.xml><?xml version="1.0" encoding="utf-8"?>
<ds:datastoreItem xmlns:ds="http://schemas.openxmlformats.org/officeDocument/2006/customXml" ds:itemID="{871EB050-AFDA-41EE-8FC5-676FE8C91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b6b3b-7697-4104-ab5e-98678e468856"/>
    <ds:schemaRef ds:uri="84507641-7de3-4f7a-85cf-a4260b2f3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92E621-3CDB-4F4C-9175-C9C9955C8A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1078</TotalTime>
  <Words>1042</Words>
  <Application>Microsoft Office PowerPoint</Application>
  <PresentationFormat>On-screen Show (4:3)</PresentationFormat>
  <Paragraphs>192</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Normanton</dc:creator>
  <cp:lastModifiedBy>Katrin Hackett</cp:lastModifiedBy>
  <cp:revision>9</cp:revision>
  <dcterms:created xsi:type="dcterms:W3CDTF">2025-02-24T11:48:05Z</dcterms:created>
  <dcterms:modified xsi:type="dcterms:W3CDTF">2025-04-07T14:01:47Z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0x01010071DC85770FE46E4EAE35FC10A818F273</vt:lpwstr>
  </property>
  <property fmtid="{D5CDD505-2E9C-101B-9397-08002B2CF9AE}" pid="3" name="MediaServiceImageTags">
    <vt:lpwstr/>
  </property>
</Properties>
</file>